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3"/>
  </p:notesMasterIdLst>
  <p:sldIdLst>
    <p:sldId id="256" r:id="rId2"/>
    <p:sldId id="281" r:id="rId3"/>
    <p:sldId id="282" r:id="rId4"/>
    <p:sldId id="283" r:id="rId5"/>
    <p:sldId id="257" r:id="rId6"/>
    <p:sldId id="284" r:id="rId7"/>
    <p:sldId id="285" r:id="rId8"/>
    <p:sldId id="288" r:id="rId9"/>
    <p:sldId id="258" r:id="rId10"/>
    <p:sldId id="259" r:id="rId11"/>
    <p:sldId id="262" r:id="rId12"/>
    <p:sldId id="263" r:id="rId13"/>
    <p:sldId id="264" r:id="rId14"/>
    <p:sldId id="265" r:id="rId15"/>
    <p:sldId id="266" r:id="rId16"/>
    <p:sldId id="261" r:id="rId17"/>
    <p:sldId id="268" r:id="rId18"/>
    <p:sldId id="267" r:id="rId19"/>
    <p:sldId id="269" r:id="rId20"/>
    <p:sldId id="270" r:id="rId21"/>
    <p:sldId id="271" r:id="rId22"/>
    <p:sldId id="286" r:id="rId23"/>
    <p:sldId id="272" r:id="rId24"/>
    <p:sldId id="273" r:id="rId25"/>
    <p:sldId id="274" r:id="rId26"/>
    <p:sldId id="275" r:id="rId27"/>
    <p:sldId id="276" r:id="rId28"/>
    <p:sldId id="277" r:id="rId29"/>
    <p:sldId id="279" r:id="rId30"/>
    <p:sldId id="278" r:id="rId31"/>
    <p:sldId id="260" r:id="rId32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F3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5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877A5-0305-494A-9984-A7F832141AF3}" type="datetimeFigureOut">
              <a:rPr lang="en-GB" smtClean="0"/>
              <a:pPr/>
              <a:t>11/01/2017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C1163-17E8-4D34-8282-1B0513D66CC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539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F8C25-17D9-42E0-B3E5-92196F635547}" type="datetime1">
              <a:rPr lang="en-GB" smtClean="0"/>
              <a:pPr/>
              <a:t>11/01/2017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Valerica Baban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0F7E-92AC-43F3-AB33-89C7135229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216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95BC-ACD9-4832-92E4-4FAAF8BECCB3}" type="datetime1">
              <a:rPr lang="en-GB" smtClean="0"/>
              <a:pPr/>
              <a:t>11/01/2017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Valerica Baban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0F7E-92AC-43F3-AB33-89C7135229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417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7A88-EF2A-400F-A6E1-7C7A530D66B6}" type="datetime1">
              <a:rPr lang="en-GB" smtClean="0"/>
              <a:pPr/>
              <a:t>11/01/2017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Valerica Baban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0F7E-92AC-43F3-AB33-89C7135229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909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0FAA-5A4D-425A-B185-8E608188A219}" type="datetime1">
              <a:rPr lang="en-GB" smtClean="0"/>
              <a:pPr/>
              <a:t>11/01/2017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Valerica Baban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0F7E-92AC-43F3-AB33-89C7135229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5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33E7-0F29-4BA5-92CF-31648565510B}" type="datetime1">
              <a:rPr lang="en-GB" smtClean="0"/>
              <a:pPr/>
              <a:t>11/01/2017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Valerica Baban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0F7E-92AC-43F3-AB33-89C7135229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258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31F2-1916-4368-8108-F22337815AA0}" type="datetime1">
              <a:rPr lang="en-GB" smtClean="0"/>
              <a:pPr/>
              <a:t>11/01/2017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Valerica Baban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0F7E-92AC-43F3-AB33-89C7135229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776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3819-A449-439C-A6C4-4AEBD0C285B7}" type="datetime1">
              <a:rPr lang="en-GB" smtClean="0"/>
              <a:pPr/>
              <a:t>11/01/2017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Valerica Baban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0F7E-92AC-43F3-AB33-89C7135229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458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75466-5602-4F61-B79B-9333A1C681CE}" type="datetime1">
              <a:rPr lang="en-GB" smtClean="0"/>
              <a:pPr/>
              <a:t>11/01/2017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Valerica Baban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0F7E-92AC-43F3-AB33-89C7135229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309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7F60-227A-4B11-B397-9FE25C278D98}" type="datetime1">
              <a:rPr lang="en-GB" smtClean="0"/>
              <a:pPr/>
              <a:t>11/01/2017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Valerica Baban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0F7E-92AC-43F3-AB33-89C7135229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291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03D8B-E023-4F73-8BCE-D0A9B1E48BF5}" type="datetime1">
              <a:rPr lang="en-GB" smtClean="0"/>
              <a:pPr/>
              <a:t>11/01/2017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Valerica Baban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0F7E-92AC-43F3-AB33-89C7135229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379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B95D-F588-4C69-B3F2-DF4642824604}" type="datetime1">
              <a:rPr lang="en-GB" smtClean="0"/>
              <a:pPr/>
              <a:t>11/01/2017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Valerica Baban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0F7E-92AC-43F3-AB33-89C7135229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89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21B12-4BA6-4EE3-A75B-1E1AAC5FD87D}" type="datetime1">
              <a:rPr lang="en-GB" smtClean="0"/>
              <a:pPr/>
              <a:t>11/01/2017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Valerica Baban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D0F7E-92AC-43F3-AB33-89C7135229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18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://en.wikipedia.org/wiki/Benz_&amp;_Cie." TargetMode="External"/><Relationship Id="rId7" Type="http://schemas.openxmlformats.org/officeDocument/2006/relationships/image" Target="../media/image21.jpeg"/><Relationship Id="rId2" Type="http://schemas.openxmlformats.org/officeDocument/2006/relationships/hyperlink" Target="http://en.wikipedia.org/wiki/Karl_Benz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40.jpeg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39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ichard_Hornsby_&amp;_Sons" TargetMode="External"/><Relationship Id="rId2" Type="http://schemas.openxmlformats.org/officeDocument/2006/relationships/hyperlink" Target="http://en.wikipedia.org/wiki/Herbert_Akroyd_Stuart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50.jpeg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55.wmf"/><Relationship Id="rId5" Type="http://schemas.openxmlformats.org/officeDocument/2006/relationships/image" Target="../media/image37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3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ottlieb_Daimler" TargetMode="External"/><Relationship Id="rId2" Type="http://schemas.openxmlformats.org/officeDocument/2006/relationships/hyperlink" Target="http://en.wikipedia.org/wiki/Karl_Ben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ruse-ltc.com/Otto/otto_cycle.php" TargetMode="External"/><Relationship Id="rId5" Type="http://schemas.openxmlformats.org/officeDocument/2006/relationships/hyperlink" Target="http://ffden-2.phys.uaf.edu/212_fall2009.web/Isaac_Hebert/Otto_Cycle.html" TargetMode="External"/><Relationship Id="rId4" Type="http://schemas.openxmlformats.org/officeDocument/2006/relationships/hyperlink" Target="http://en.wikipedia.org/wiki/Nikolaus_Ott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o.wikipedia.org/wiki/Fluid" TargetMode="External"/><Relationship Id="rId2" Type="http://schemas.openxmlformats.org/officeDocument/2006/relationships/hyperlink" Target="http://ro.wikipedia.org/wiki/Ciclu_termodinamic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1" y="1219352"/>
            <a:ext cx="7406640" cy="2060990"/>
          </a:xfrm>
        </p:spPr>
        <p:txBody>
          <a:bodyPr>
            <a:normAutofit/>
          </a:bodyPr>
          <a:lstStyle/>
          <a:p>
            <a:pPr algn="ctr"/>
            <a:r>
              <a:rPr lang="ro-RO" sz="4800" b="1" dirty="0" smtClean="0"/>
              <a:t>Aplicaţii ale principiilor I şi II ale termodinamicii</a:t>
            </a:r>
            <a:endParaRPr lang="en-GB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1" y="4365104"/>
            <a:ext cx="7406640" cy="1752600"/>
          </a:xfrm>
        </p:spPr>
        <p:txBody>
          <a:bodyPr>
            <a:normAutofit fontScale="70000" lnSpcReduction="20000"/>
          </a:bodyPr>
          <a:lstStyle/>
          <a:p>
            <a:pPr algn="l"/>
            <a:endParaRPr lang="ro-RO" dirty="0" smtClean="0"/>
          </a:p>
          <a:p>
            <a:pPr algn="l">
              <a:buFont typeface="Wingdings" pitchFamily="2" charset="2"/>
              <a:buChar char="q"/>
            </a:pPr>
            <a:endParaRPr lang="ro-RO" sz="4000" dirty="0" smtClean="0"/>
          </a:p>
          <a:p>
            <a:pPr algn="ctr">
              <a:buFont typeface="Wingdings" pitchFamily="2" charset="2"/>
              <a:buChar char="q"/>
            </a:pPr>
            <a:r>
              <a:rPr lang="ro-RO" sz="5800" dirty="0" smtClean="0"/>
              <a:t> Motorul Otto</a:t>
            </a:r>
          </a:p>
          <a:p>
            <a:pPr algn="ctr">
              <a:buFont typeface="Wingdings" pitchFamily="2" charset="2"/>
              <a:buChar char="q"/>
            </a:pPr>
            <a:r>
              <a:rPr lang="ro-RO" sz="5800" dirty="0" smtClean="0"/>
              <a:t> Motorul Diesel</a:t>
            </a:r>
          </a:p>
          <a:p>
            <a:pPr algn="l"/>
            <a:endParaRPr lang="ro-RO" sz="5800" dirty="0" smtClean="0"/>
          </a:p>
          <a:p>
            <a:pPr algn="l"/>
            <a:endParaRPr lang="en-GB" sz="5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B5D3-914E-4611-82B0-EB2E0F42B37A}" type="datetime1">
              <a:rPr lang="en-GB" smtClean="0"/>
              <a:pPr/>
              <a:t>11/01/2017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/>
              <a:t>Valerica</a:t>
            </a:r>
            <a:r>
              <a:rPr lang="en-GB" dirty="0" smtClean="0"/>
              <a:t> </a:t>
            </a:r>
            <a:r>
              <a:rPr lang="en-GB" dirty="0" err="1" smtClean="0"/>
              <a:t>Baban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0F7E-92AC-43F3-AB33-89C71352290A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4689843" cy="782264"/>
          </a:xfrm>
        </p:spPr>
        <p:txBody>
          <a:bodyPr/>
          <a:lstStyle/>
          <a:p>
            <a:r>
              <a:rPr lang="ro-RO" b="1" dirty="0" smtClean="0"/>
              <a:t>Motorul Otto - Istoric</a:t>
            </a:r>
            <a:endParaRPr lang="en-GB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F37C-21C5-4C76-B2AC-91F89E4E356C}" type="datetime1">
              <a:rPr lang="en-GB" smtClean="0"/>
              <a:pPr/>
              <a:t>11/01/2017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Valerica Baban</a:t>
            </a:r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0F7E-92AC-43F3-AB33-89C71352290A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83568" y="1233959"/>
            <a:ext cx="56259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dirty="0" smtClean="0"/>
              <a:t> În 1900 Daimler moare , 1907 W. Maybach părăseşte compania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dirty="0" smtClean="0"/>
              <a:t>1924 </a:t>
            </a:r>
            <a:r>
              <a:rPr lang="en-GB" b="1" dirty="0" smtClean="0"/>
              <a:t>Daimler-Benz AG</a:t>
            </a:r>
            <a:r>
              <a:rPr lang="ro-RO" b="1" dirty="0" smtClean="0"/>
              <a:t> + </a:t>
            </a:r>
            <a:r>
              <a:rPr lang="en-GB" dirty="0" smtClean="0">
                <a:hlinkClick r:id="rId2" tooltip="Karl Benz"/>
              </a:rPr>
              <a:t>Karl Benz</a:t>
            </a:r>
            <a:r>
              <a:rPr lang="en-GB" dirty="0" smtClean="0"/>
              <a:t>'s </a:t>
            </a:r>
            <a:r>
              <a:rPr lang="en-GB" dirty="0" smtClean="0">
                <a:hlinkClick r:id="rId3" tooltip="Benz &amp; Cie."/>
              </a:rPr>
              <a:t>Benz &amp; </a:t>
            </a:r>
            <a:r>
              <a:rPr lang="en-GB" dirty="0" err="1" smtClean="0">
                <a:hlinkClick r:id="rId3" tooltip="Benz &amp; Cie."/>
              </a:rPr>
              <a:t>Cie</a:t>
            </a:r>
            <a:r>
              <a:rPr lang="ro-RO" dirty="0" smtClean="0"/>
              <a:t> </a:t>
            </a:r>
            <a:r>
              <a:rPr lang="ro-RO" b="1" dirty="0" smtClean="0"/>
              <a:t>= </a:t>
            </a:r>
            <a:r>
              <a:rPr lang="en-GB" b="1" dirty="0" smtClean="0"/>
              <a:t>Daimler-Benz AG</a:t>
            </a:r>
            <a:r>
              <a:rPr lang="ro-RO" dirty="0" smtClean="0"/>
              <a:t> ,  Mercedes-Benz </a:t>
            </a:r>
            <a:r>
              <a:rPr lang="en-GB" dirty="0" smtClean="0"/>
              <a:t> </a:t>
            </a:r>
            <a:r>
              <a:rPr lang="ro-RO" dirty="0" smtClean="0"/>
              <a:t>devine brand pentru toate automobilele produse de ei.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dirty="0" smtClean="0"/>
              <a:t> </a:t>
            </a:r>
            <a:r>
              <a:rPr lang="ro-RO" i="1" u="sng" dirty="0" smtClean="0"/>
              <a:t>Mercedes</a:t>
            </a:r>
            <a:r>
              <a:rPr lang="ro-RO" dirty="0" smtClean="0"/>
              <a:t> este numele celei mai moderne serii de automobile produse în perioada 1900-1909 ( după numele fetei lui Emil Jellinek directorul companiei la vremea respectivă </a:t>
            </a:r>
            <a:endParaRPr lang="ro-RO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dirty="0" smtClean="0"/>
              <a:t> noua companie produce pentru al doilea război mondial motoare pentru avioane, tancuri, submarine.</a:t>
            </a:r>
            <a:endParaRPr lang="en-GB" dirty="0"/>
          </a:p>
        </p:txBody>
      </p:sp>
      <p:pic>
        <p:nvPicPr>
          <p:cNvPr id="17410" name="Picture 2" descr="http://upload.wikimedia.org/wikipedia/commons/thumb/8/81/Znaczek_Mercedesa.jpg/220px-Znaczek_Mercedes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3933056"/>
            <a:ext cx="827584" cy="620689"/>
          </a:xfrm>
          <a:prstGeom prst="rect">
            <a:avLst/>
          </a:prstGeom>
          <a:noFill/>
        </p:spPr>
      </p:pic>
      <p:pic>
        <p:nvPicPr>
          <p:cNvPr id="17412" name="Picture 4" descr="Carl-Benz colorier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9592" y="448816"/>
            <a:ext cx="1521718" cy="2210496"/>
          </a:xfrm>
          <a:prstGeom prst="rect">
            <a:avLst/>
          </a:prstGeom>
          <a:noFill/>
        </p:spPr>
      </p:pic>
      <p:pic>
        <p:nvPicPr>
          <p:cNvPr id="17414" name="Picture 6" descr="http://upload.wikimedia.org/wikipedia/commons/thumb/d/d7/Benz_Velo_1894.jpg/800px-Benz_Velo_189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62145" y="2229841"/>
            <a:ext cx="1900427" cy="1512168"/>
          </a:xfrm>
          <a:prstGeom prst="rect">
            <a:avLst/>
          </a:prstGeom>
          <a:noFill/>
        </p:spPr>
      </p:pic>
      <p:pic>
        <p:nvPicPr>
          <p:cNvPr id="17416" name="Picture 8" descr="MERCEDES BENZ 8/38 Typ Stuttgart 200 (W02) (1928 - 1933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4653136"/>
            <a:ext cx="2160238" cy="144016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236296" y="6165304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1928-1933</a:t>
            </a:r>
            <a:endParaRPr lang="en-GB" dirty="0"/>
          </a:p>
        </p:txBody>
      </p:sp>
      <p:pic>
        <p:nvPicPr>
          <p:cNvPr id="17418" name="Picture 10" descr="MERCEDES BENZ 170 V Cabriolet B (W136) (1937 - 1942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936" y="4869160"/>
            <a:ext cx="1892238" cy="126149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283968" y="6165304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1937-1942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051720" y="623731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2015</a:t>
            </a:r>
            <a:endParaRPr lang="en-GB" dirty="0"/>
          </a:p>
        </p:txBody>
      </p:sp>
      <p:pic>
        <p:nvPicPr>
          <p:cNvPr id="17420" name="Picture 12" descr="MERCEDES BENZ AMG GT (2015 - Present)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31640" y="4797152"/>
            <a:ext cx="2000250" cy="1333501"/>
          </a:xfrm>
          <a:prstGeom prst="rect">
            <a:avLst/>
          </a:prstGeom>
          <a:noFill/>
        </p:spPr>
      </p:pic>
      <p:sp>
        <p:nvSpPr>
          <p:cNvPr id="15" name="Down Arrow 14"/>
          <p:cNvSpPr/>
          <p:nvPr/>
        </p:nvSpPr>
        <p:spPr>
          <a:xfrm>
            <a:off x="8172400" y="4005064"/>
            <a:ext cx="432048" cy="5760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Down Arrow 15"/>
          <p:cNvSpPr/>
          <p:nvPr/>
        </p:nvSpPr>
        <p:spPr>
          <a:xfrm rot="5400000">
            <a:off x="6084168" y="5229200"/>
            <a:ext cx="432048" cy="5760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Down Arrow 16"/>
          <p:cNvSpPr/>
          <p:nvPr/>
        </p:nvSpPr>
        <p:spPr>
          <a:xfrm rot="5400000">
            <a:off x="3419872" y="5373216"/>
            <a:ext cx="432048" cy="5760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548284" y="1599516"/>
            <a:ext cx="943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K. Bentz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345952" cy="634400"/>
          </a:xfrm>
        </p:spPr>
        <p:txBody>
          <a:bodyPr>
            <a:noAutofit/>
          </a:bodyPr>
          <a:lstStyle/>
          <a:p>
            <a:pPr algn="ctr"/>
            <a:r>
              <a:rPr lang="ro-RO" sz="2400" b="1" dirty="0" smtClean="0"/>
              <a:t>Motorul cu ardere internă în 4 timpi </a:t>
            </a:r>
            <a:br>
              <a:rPr lang="ro-RO" sz="2400" b="1" dirty="0" smtClean="0"/>
            </a:br>
            <a:r>
              <a:rPr lang="ro-RO" sz="2400" b="1" dirty="0" smtClean="0"/>
              <a:t>şi aprindere prin scânteie</a:t>
            </a:r>
            <a:endParaRPr lang="en-GB" sz="24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048E-9226-427A-B34A-462C430CDAC5}" type="datetime1">
              <a:rPr lang="en-GB" smtClean="0"/>
              <a:pPr/>
              <a:t>11/01/2017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Valerica Baban</a:t>
            </a:r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0F7E-92AC-43F3-AB33-89C71352290A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20482" name="Picture 2" descr="C:\Users\vali\Desktop\300000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068960"/>
            <a:ext cx="2016224" cy="3493351"/>
          </a:xfrm>
          <a:prstGeom prst="rect">
            <a:avLst/>
          </a:prstGeom>
          <a:noFill/>
        </p:spPr>
      </p:pic>
      <p:pic>
        <p:nvPicPr>
          <p:cNvPr id="7" name="Picture 2" descr="http://ffden-2.phys.uaf.edu/212_fall2009.web/Isaac_Hebert/4strok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3024336" cy="21410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9552" y="2852936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Blocul motor</a:t>
            </a:r>
          </a:p>
          <a:p>
            <a:pPr>
              <a:buFont typeface="Wingdings" pitchFamily="2" charset="2"/>
              <a:buChar char="ü"/>
            </a:pPr>
            <a:r>
              <a:rPr lang="ro-RO" dirty="0" smtClean="0"/>
              <a:t> 4 cilindrii</a:t>
            </a:r>
          </a:p>
          <a:p>
            <a:endParaRPr lang="ro-RO" dirty="0" smtClean="0"/>
          </a:p>
          <a:p>
            <a:r>
              <a:rPr lang="ro-RO" dirty="0" smtClean="0"/>
              <a:t>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923928" y="3573016"/>
            <a:ext cx="2628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Componenţa unui cilindru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211960" y="4077072"/>
            <a:ext cx="2349618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o-RO" dirty="0" smtClean="0"/>
              <a:t>Cilindru</a:t>
            </a:r>
          </a:p>
          <a:p>
            <a:pPr marL="342900" indent="-342900">
              <a:buAutoNum type="arabicPeriod"/>
            </a:pPr>
            <a:r>
              <a:rPr lang="ro-RO" dirty="0" smtClean="0"/>
              <a:t>Piston</a:t>
            </a:r>
          </a:p>
          <a:p>
            <a:pPr marL="342900" indent="-342900">
              <a:buAutoNum type="arabicPeriod"/>
            </a:pPr>
            <a:r>
              <a:rPr lang="ro-RO" dirty="0" smtClean="0"/>
              <a:t>Supapa de admisie</a:t>
            </a:r>
          </a:p>
          <a:p>
            <a:pPr marL="342900" indent="-342900">
              <a:buAutoNum type="arabicPeriod"/>
            </a:pPr>
            <a:r>
              <a:rPr lang="ro-RO" dirty="0" smtClean="0"/>
              <a:t>Supapa de evacuare</a:t>
            </a:r>
          </a:p>
          <a:p>
            <a:pPr marL="342900" indent="-342900">
              <a:buAutoNum type="arabicPeriod"/>
            </a:pPr>
            <a:r>
              <a:rPr lang="ro-RO" dirty="0" smtClean="0"/>
              <a:t>Bujia</a:t>
            </a:r>
          </a:p>
          <a:p>
            <a:pPr marL="342900" indent="-342900">
              <a:buAutoNum type="arabicPeriod"/>
            </a:pPr>
            <a:r>
              <a:rPr lang="ro-RO" dirty="0" smtClean="0"/>
              <a:t>Carburator</a:t>
            </a:r>
          </a:p>
          <a:p>
            <a:pPr marL="342900" indent="-342900">
              <a:buAutoNum type="arabicPeriod"/>
            </a:pPr>
            <a:r>
              <a:rPr lang="ro-RO" dirty="0" smtClean="0"/>
              <a:t>Biela</a:t>
            </a:r>
          </a:p>
          <a:p>
            <a:pPr marL="342900" indent="-342900">
              <a:buAutoNum type="arabicPeriod"/>
            </a:pPr>
            <a:r>
              <a:rPr lang="ro-RO" dirty="0" smtClean="0"/>
              <a:t>Manivelă</a:t>
            </a:r>
            <a:endParaRPr lang="en-GB" dirty="0"/>
          </a:p>
        </p:txBody>
      </p:sp>
      <p:pic>
        <p:nvPicPr>
          <p:cNvPr id="16386" name="Picture 2" descr="C:\Users\vali\Desktop\3000000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293096"/>
            <a:ext cx="3384376" cy="94679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23528" y="5229200"/>
            <a:ext cx="152817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o-RO" dirty="0" smtClean="0"/>
              <a:t>Arborele cotit</a:t>
            </a:r>
            <a:endParaRPr lang="en-GB" dirty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491880" y="1268760"/>
            <a:ext cx="5400600" cy="13388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Folosește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drept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combustibil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un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amestec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vapori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benzină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și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aer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amestec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carburant) a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cărui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ardere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are loc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interiorul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unui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cilindru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cu piston.</a:t>
            </a:r>
            <a:endPara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7498080" cy="634400"/>
          </a:xfrm>
        </p:spPr>
        <p:txBody>
          <a:bodyPr>
            <a:normAutofit/>
          </a:bodyPr>
          <a:lstStyle/>
          <a:p>
            <a:r>
              <a:rPr lang="ro-RO" sz="2400" b="1" dirty="0" smtClean="0"/>
              <a:t>Timpii de funcţionare ai motorului Otto – Timpul 1</a:t>
            </a:r>
            <a:endParaRPr lang="en-GB" sz="24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BB837-DF20-4160-A09A-6F4DF7963558}" type="datetime1">
              <a:rPr lang="en-GB" smtClean="0"/>
              <a:pPr/>
              <a:t>11/01/2017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Valerica Baban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0F7E-92AC-43F3-AB33-89C71352290A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17411" name="Picture 3" descr="C:\Users\vali\Desktop\300000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372" y="1467840"/>
            <a:ext cx="3657600" cy="45529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44008" y="1412776"/>
            <a:ext cx="372986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o-RO" dirty="0" smtClean="0"/>
              <a:t> Pistonul de mişcă din PMS în PMI</a:t>
            </a:r>
          </a:p>
          <a:p>
            <a:pPr>
              <a:buFont typeface="Wingdings" pitchFamily="2" charset="2"/>
              <a:buChar char="ü"/>
            </a:pPr>
            <a:r>
              <a:rPr lang="ro-RO" dirty="0" smtClean="0"/>
              <a:t> Supapa de admisie e deschisă</a:t>
            </a:r>
          </a:p>
          <a:p>
            <a:pPr>
              <a:buFont typeface="Wingdings" pitchFamily="2" charset="2"/>
              <a:buChar char="ü"/>
            </a:pPr>
            <a:r>
              <a:rPr lang="ro-RO" dirty="0" smtClean="0"/>
              <a:t> Supapa de evacuare e închisă </a:t>
            </a:r>
          </a:p>
          <a:p>
            <a:pPr>
              <a:buFont typeface="Wingdings" pitchFamily="2" charset="2"/>
              <a:buChar char="ü"/>
            </a:pPr>
            <a:r>
              <a:rPr lang="ro-RO" dirty="0" smtClean="0"/>
              <a:t> Amestecul de aer+benzină intră din</a:t>
            </a:r>
          </a:p>
          <a:p>
            <a:r>
              <a:rPr lang="ro-RO" dirty="0" smtClean="0"/>
              <a:t>carburator în cilindru </a:t>
            </a:r>
            <a:endParaRPr lang="en-GB" dirty="0"/>
          </a:p>
        </p:txBody>
      </p:sp>
      <p:pic>
        <p:nvPicPr>
          <p:cNvPr id="17412" name="Picture 4" descr="C:\Users\vali\Desktop\300000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924944"/>
            <a:ext cx="3914775" cy="3390900"/>
          </a:xfrm>
          <a:prstGeom prst="rect">
            <a:avLst/>
          </a:prstGeom>
          <a:noFill/>
        </p:spPr>
      </p:pic>
      <p:sp>
        <p:nvSpPr>
          <p:cNvPr id="10" name="Down Arrow 9"/>
          <p:cNvSpPr/>
          <p:nvPr/>
        </p:nvSpPr>
        <p:spPr>
          <a:xfrm>
            <a:off x="1187624" y="3573016"/>
            <a:ext cx="360040" cy="720080"/>
          </a:xfrm>
          <a:prstGeom prst="downArrow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383653" y="3074170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PMS</a:t>
            </a:r>
            <a:endParaRPr lang="ro-RO" dirty="0"/>
          </a:p>
        </p:txBody>
      </p:sp>
      <p:sp>
        <p:nvSpPr>
          <p:cNvPr id="12" name="TextBox 11"/>
          <p:cNvSpPr txBox="1"/>
          <p:nvPr/>
        </p:nvSpPr>
        <p:spPr>
          <a:xfrm>
            <a:off x="4372069" y="3769631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PMI</a:t>
            </a:r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400" b="1" dirty="0" smtClean="0"/>
              <a:t>Timpii de funcţionare ai motorului Otto – Timpul </a:t>
            </a:r>
            <a:r>
              <a:rPr lang="ro-RO" sz="2400" b="1" dirty="0"/>
              <a:t>2</a:t>
            </a:r>
            <a:endParaRPr lang="en-GB" sz="24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8E4A-4123-4E76-A965-D5D0167CEE1D}" type="datetime1">
              <a:rPr lang="en-GB" smtClean="0"/>
              <a:pPr/>
              <a:t>11/01/2017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Valerica Baban</a:t>
            </a:r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0F7E-92AC-43F3-AB33-89C71352290A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22531" name="Picture 3" descr="C:\Users\vali\Desktop\300000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72816"/>
            <a:ext cx="2028825" cy="4191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427984" y="2204864"/>
            <a:ext cx="35881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o-RO" dirty="0" smtClean="0"/>
              <a:t> Supapa de admisie este închisă</a:t>
            </a:r>
          </a:p>
          <a:p>
            <a:pPr>
              <a:buFont typeface="Wingdings" pitchFamily="2" charset="2"/>
              <a:buChar char="ü"/>
            </a:pPr>
            <a:r>
              <a:rPr lang="ro-RO" dirty="0" smtClean="0"/>
              <a:t> Incepe o compresie foarte rapidă </a:t>
            </a:r>
          </a:p>
          <a:p>
            <a:pPr>
              <a:buFont typeface="Wingdings" pitchFamily="2" charset="2"/>
              <a:buChar char="ü"/>
            </a:pPr>
            <a:r>
              <a:rPr lang="ro-RO" dirty="0" smtClean="0"/>
              <a:t> </a:t>
            </a:r>
            <a:r>
              <a:rPr lang="ro-RO" b="1" dirty="0" smtClean="0"/>
              <a:t>Proces adiabatic </a:t>
            </a:r>
            <a:endParaRPr lang="en-GB" b="1" dirty="0"/>
          </a:p>
        </p:txBody>
      </p:sp>
      <p:pic>
        <p:nvPicPr>
          <p:cNvPr id="22532" name="Picture 4" descr="C:\Users\vali\Desktop\300000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212976"/>
            <a:ext cx="3762375" cy="3209925"/>
          </a:xfrm>
          <a:prstGeom prst="rect">
            <a:avLst/>
          </a:prstGeom>
          <a:noFill/>
        </p:spPr>
      </p:pic>
      <p:sp>
        <p:nvSpPr>
          <p:cNvPr id="10" name="Up Arrow 9"/>
          <p:cNvSpPr/>
          <p:nvPr/>
        </p:nvSpPr>
        <p:spPr>
          <a:xfrm>
            <a:off x="1259632" y="3501008"/>
            <a:ext cx="360040" cy="72008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004048" y="4797152"/>
            <a:ext cx="21602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o-RO" dirty="0" smtClean="0"/>
              <a:t>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59632" y="0"/>
            <a:ext cx="7498080" cy="562392"/>
          </a:xfrm>
        </p:spPr>
        <p:txBody>
          <a:bodyPr>
            <a:normAutofit/>
          </a:bodyPr>
          <a:lstStyle/>
          <a:p>
            <a:r>
              <a:rPr lang="ro-RO" sz="2400" dirty="0" smtClean="0"/>
              <a:t>Timpii de funcţionare ai motorului Otto – </a:t>
            </a:r>
            <a:r>
              <a:rPr lang="ro-RO" sz="2400" b="1" dirty="0" smtClean="0"/>
              <a:t>Timpul </a:t>
            </a:r>
            <a:r>
              <a:rPr lang="ro-RO" sz="2400" b="1" dirty="0"/>
              <a:t>3</a:t>
            </a:r>
            <a:endParaRPr lang="en-GB" sz="24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7C83F-B942-4B34-BFA1-0E88245D95D1}" type="datetime1">
              <a:rPr lang="en-GB" smtClean="0"/>
              <a:pPr/>
              <a:t>11/01/2017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Valerica Baban</a:t>
            </a:r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0F7E-92AC-43F3-AB33-89C71352290A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528" y="4077072"/>
            <a:ext cx="8712968" cy="2585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o-RO" dirty="0" smtClean="0"/>
              <a:t> </a:t>
            </a:r>
            <a:r>
              <a:rPr lang="ro-RO" sz="1600" dirty="0" smtClean="0"/>
              <a:t>Ambele supape sunt închise.</a:t>
            </a:r>
          </a:p>
          <a:p>
            <a:pPr algn="just">
              <a:buFont typeface="Wingdings" pitchFamily="2" charset="2"/>
              <a:buChar char="ü"/>
            </a:pPr>
            <a:r>
              <a:rPr lang="ro-RO" sz="1600" dirty="0" smtClean="0"/>
              <a:t> Bujia produce o scânteie care aprinde  amestecul de carburant producând o explozie controlată. Datorită inerţie pistonului această etapă poate fi aproximată cu o </a:t>
            </a:r>
            <a:r>
              <a:rPr lang="ro-RO" sz="1600" u="sng" dirty="0" smtClean="0"/>
              <a:t>transformare</a:t>
            </a:r>
            <a:r>
              <a:rPr lang="ro-RO" sz="1600" dirty="0" smtClean="0"/>
              <a:t> </a:t>
            </a:r>
            <a:r>
              <a:rPr lang="ro-RO" sz="1600" u="sng" dirty="0" smtClean="0"/>
              <a:t>izocoră</a:t>
            </a:r>
            <a:r>
              <a:rPr lang="ro-RO" sz="1600" dirty="0" smtClean="0"/>
              <a:t>. Prin arderea carburantului se degajă o cantitate de căldură care reprezintă căldura primită de sistem. (2000 </a:t>
            </a:r>
            <a:r>
              <a:rPr lang="ro-RO" sz="1600" baseline="30000" dirty="0" smtClean="0"/>
              <a:t>0</a:t>
            </a:r>
            <a:r>
              <a:rPr lang="ro-RO" sz="1600" dirty="0" smtClean="0"/>
              <a:t>C, 25 atm)</a:t>
            </a:r>
          </a:p>
          <a:p>
            <a:pPr>
              <a:buFont typeface="Wingdings" pitchFamily="2" charset="2"/>
              <a:buChar char="ü"/>
            </a:pPr>
            <a:r>
              <a:rPr lang="ro-RO" sz="1600" dirty="0" smtClean="0"/>
              <a:t> Presiunea foarte mare determină deplasarea rapidă a pistonului în PMI  (proces adiabatic), acest proces se mai numeşte şi detentă şi este momentul în care se efectuează </a:t>
            </a:r>
            <a:r>
              <a:rPr lang="ro-RO" sz="1600" u="sng" dirty="0" smtClean="0"/>
              <a:t>lucru mecanic în exterior </a:t>
            </a:r>
            <a:r>
              <a:rPr lang="ro-RO" sz="1600" dirty="0" smtClean="0"/>
              <a:t>= </a:t>
            </a:r>
            <a:r>
              <a:rPr lang="ro-RO" sz="1600" u="sng" dirty="0" smtClean="0"/>
              <a:t>lucru mecanic motor</a:t>
            </a:r>
            <a:r>
              <a:rPr lang="ro-RO" sz="1600" dirty="0" smtClean="0"/>
              <a:t>)</a:t>
            </a:r>
          </a:p>
          <a:p>
            <a:pPr>
              <a:buFont typeface="Wingdings" pitchFamily="2" charset="2"/>
              <a:buChar char="ü"/>
            </a:pPr>
            <a:r>
              <a:rPr lang="ro-RO" sz="1600" dirty="0" smtClean="0"/>
              <a:t> Când pistonul ajunge în PMI se deschide supapa de evacuare şi amestecul de gaz de răceşte ( proces aproximativ izocor)</a:t>
            </a:r>
            <a:endParaRPr lang="en-GB" sz="1600" dirty="0"/>
          </a:p>
        </p:txBody>
      </p:sp>
      <p:pic>
        <p:nvPicPr>
          <p:cNvPr id="23554" name="Picture 2" descr="C:\Users\vali\Desktop\300000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2304256" cy="3456384"/>
          </a:xfrm>
          <a:prstGeom prst="rect">
            <a:avLst/>
          </a:prstGeom>
          <a:noFill/>
        </p:spPr>
      </p:pic>
      <p:pic>
        <p:nvPicPr>
          <p:cNvPr id="23555" name="Picture 3" descr="C:\Users\vali\Desktop\300000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836712"/>
            <a:ext cx="3672408" cy="3151859"/>
          </a:xfrm>
          <a:prstGeom prst="rect">
            <a:avLst/>
          </a:prstGeom>
          <a:noFill/>
        </p:spPr>
      </p:pic>
      <p:pic>
        <p:nvPicPr>
          <p:cNvPr id="23556" name="Picture 4" descr="C:\Users\vali\Desktop\3000000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836712"/>
            <a:ext cx="1790700" cy="3267075"/>
          </a:xfrm>
          <a:prstGeom prst="rect">
            <a:avLst/>
          </a:prstGeom>
          <a:noFill/>
        </p:spPr>
      </p:pic>
      <p:sp>
        <p:nvSpPr>
          <p:cNvPr id="11" name="Down Arrow 10"/>
          <p:cNvSpPr/>
          <p:nvPr/>
        </p:nvSpPr>
        <p:spPr>
          <a:xfrm>
            <a:off x="611560" y="2132856"/>
            <a:ext cx="360040" cy="64807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own Arrow 11"/>
          <p:cNvSpPr/>
          <p:nvPr/>
        </p:nvSpPr>
        <p:spPr>
          <a:xfrm>
            <a:off x="2627784" y="2132856"/>
            <a:ext cx="360040" cy="64807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47650"/>
          </a:xfrm>
        </p:spPr>
        <p:txBody>
          <a:bodyPr>
            <a:normAutofit/>
          </a:bodyPr>
          <a:lstStyle/>
          <a:p>
            <a:pPr algn="ctr"/>
            <a:r>
              <a:rPr lang="ro-RO" sz="2400" b="1" dirty="0" smtClean="0"/>
              <a:t>Timpii de funcţionare ai motorului Otto – Timpul </a:t>
            </a:r>
            <a:r>
              <a:rPr lang="ro-RO" sz="2400" b="1" dirty="0"/>
              <a:t>4</a:t>
            </a:r>
            <a:endParaRPr lang="en-GB" sz="24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A1BEE-E1A7-4319-A928-F62B3A0FB554}" type="datetime1">
              <a:rPr lang="en-GB" smtClean="0"/>
              <a:pPr/>
              <a:t>11/01/2017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Valerica Baban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0F7E-92AC-43F3-AB33-89C71352290A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24579" name="Picture 3" descr="C:\Users\vali\Desktop\300000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1981200" cy="39909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63888" y="1700808"/>
            <a:ext cx="539577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o-RO" dirty="0" smtClean="0"/>
              <a:t> Supapa de evacuare este deschisă</a:t>
            </a:r>
          </a:p>
          <a:p>
            <a:pPr>
              <a:buFont typeface="Wingdings" pitchFamily="2" charset="2"/>
              <a:buChar char="ü"/>
            </a:pPr>
            <a:r>
              <a:rPr lang="ro-RO" dirty="0" smtClean="0"/>
              <a:t> Pistonul se mişcă din PMI în PMS, gazele de ardere</a:t>
            </a:r>
          </a:p>
          <a:p>
            <a:r>
              <a:rPr lang="ro-RO" dirty="0" smtClean="0"/>
              <a:t>sunt evacuate.</a:t>
            </a:r>
          </a:p>
          <a:p>
            <a:pPr>
              <a:buFont typeface="Wingdings" pitchFamily="2" charset="2"/>
              <a:buChar char="ü"/>
            </a:pPr>
            <a:r>
              <a:rPr lang="ro-RO" dirty="0" smtClean="0"/>
              <a:t> Pistonul de regăseşte în final în poziţia în care începe </a:t>
            </a:r>
          </a:p>
          <a:p>
            <a:r>
              <a:rPr lang="ro-RO" dirty="0" smtClean="0"/>
              <a:t>un nou proces de admisie.</a:t>
            </a:r>
          </a:p>
          <a:p>
            <a:endParaRPr lang="en-GB" dirty="0"/>
          </a:p>
        </p:txBody>
      </p:sp>
      <p:pic>
        <p:nvPicPr>
          <p:cNvPr id="24580" name="Picture 4" descr="C:\Users\vali\Desktop\300000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212976"/>
            <a:ext cx="3800475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764704"/>
            <a:ext cx="7498080" cy="850424"/>
          </a:xfrm>
        </p:spPr>
        <p:txBody>
          <a:bodyPr>
            <a:normAutofit/>
          </a:bodyPr>
          <a:lstStyle/>
          <a:p>
            <a:r>
              <a:rPr lang="ro-RO" sz="2800" b="1" dirty="0" smtClean="0"/>
              <a:t>Motorul Otto – funcţionarea celor 4 cilindrii</a:t>
            </a:r>
            <a:endParaRPr lang="en-GB" sz="28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538E-CD64-4298-9266-F5FBFAF5400B}" type="datetime1">
              <a:rPr lang="en-GB" smtClean="0"/>
              <a:pPr/>
              <a:t>11/01/2017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Valerica Baban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0F7E-92AC-43F3-AB33-89C71352290A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18434" name="Picture 2" descr="http://ffden-2.phys.uaf.edu/212_fall2009.web/Isaac_Hebert/4strok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72816"/>
            <a:ext cx="6000750" cy="4248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4B31-9B27-412A-9935-0DE3ED50E6EC}" type="datetime1">
              <a:rPr lang="en-GB" smtClean="0"/>
              <a:pPr/>
              <a:t>11/01/2017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Valerica Baban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0F7E-92AC-43F3-AB33-89C71352290A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26626" name="Picture 2" descr="http://upload.wikimedia.org/wikipedia/commons/f/f2/PSM_V18_D500_An_american_internal_combustion_otto_eng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628800"/>
            <a:ext cx="5353050" cy="37433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15816" y="1052736"/>
            <a:ext cx="3345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Motorul creat de N. Otto în 1876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393" y="252447"/>
            <a:ext cx="7498080" cy="921434"/>
          </a:xfrm>
        </p:spPr>
        <p:txBody>
          <a:bodyPr>
            <a:normAutofit/>
          </a:bodyPr>
          <a:lstStyle/>
          <a:p>
            <a:r>
              <a:rPr lang="ro-RO" sz="3200" dirty="0" smtClean="0"/>
              <a:t>Calculul randamentului motorului Otto</a:t>
            </a:r>
            <a:endParaRPr lang="en-GB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DFF57-D448-47BC-9AED-6B000E343AB4}" type="datetime1">
              <a:rPr lang="en-GB" smtClean="0"/>
              <a:pPr/>
              <a:t>11/01/2017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Valerica Baban</a:t>
            </a:r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0F7E-92AC-43F3-AB33-89C71352290A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16386" name="Picture 2" descr="C:\Users\vali\Desktop\300000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4509889" cy="369090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580112" y="1916832"/>
            <a:ext cx="2430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u="sng" dirty="0" smtClean="0"/>
              <a:t>Se consideră cunoscute:</a:t>
            </a:r>
          </a:p>
          <a:p>
            <a:endParaRPr lang="en-GB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724127" y="2564904"/>
          <a:ext cx="864095" cy="864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2" name="Equation" r:id="rId4" imgW="482400" imgH="431640" progId="Equation.DSMT4">
                  <p:embed/>
                </p:oleObj>
              </mc:Choice>
              <mc:Fallback>
                <p:oleObj name="Equation" r:id="rId4" imgW="482400" imgH="431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7" y="2564904"/>
                        <a:ext cx="864095" cy="8640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5724128" y="3501008"/>
          <a:ext cx="796281" cy="773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3" name="Equation" r:id="rId6" imgW="444240" imgH="431640" progId="Equation.DSMT4">
                  <p:embed/>
                </p:oleObj>
              </mc:Choice>
              <mc:Fallback>
                <p:oleObj name="Equation" r:id="rId6" imgW="444240" imgH="4316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3501008"/>
                        <a:ext cx="796281" cy="7737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660232" y="3645024"/>
            <a:ext cx="2158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Raport de compresie</a:t>
            </a:r>
            <a:endParaRPr lang="en-GB" dirty="0"/>
          </a:p>
        </p:txBody>
      </p:sp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2771800" y="5229200"/>
          <a:ext cx="2720975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4" name="Equation" r:id="rId8" imgW="1079280" imgH="431640" progId="Equation.DSMT4">
                  <p:embed/>
                </p:oleObj>
              </mc:Choice>
              <mc:Fallback>
                <p:oleObj name="Equation" r:id="rId8" imgW="1079280" imgH="4316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5229200"/>
                        <a:ext cx="2720975" cy="1087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Line Callout 2 12"/>
          <p:cNvSpPr/>
          <p:nvPr/>
        </p:nvSpPr>
        <p:spPr>
          <a:xfrm>
            <a:off x="5868144" y="4941168"/>
            <a:ext cx="2160240" cy="36004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5061"/>
              <a:gd name="adj6" fmla="val -3038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Căldură cedată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Line Callout 2 13"/>
          <p:cNvSpPr/>
          <p:nvPr/>
        </p:nvSpPr>
        <p:spPr>
          <a:xfrm>
            <a:off x="5868144" y="5877272"/>
            <a:ext cx="2016224" cy="36004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4588"/>
              <a:gd name="adj6" fmla="val -3093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Căldură primită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52120" y="4365104"/>
            <a:ext cx="1649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/>
              </a:rPr>
              <a:t>ε</a:t>
            </a:r>
            <a:r>
              <a:rPr lang="ro-RO" dirty="0" smtClean="0">
                <a:latin typeface="Calibri"/>
              </a:rPr>
              <a:t> = 8:1 sau 12:1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352620" y="1244484"/>
            <a:ext cx="31672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Ciclul termodinamic format din: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o-RO" dirty="0" smtClean="0"/>
              <a:t>2 </a:t>
            </a:r>
            <a:r>
              <a:rPr lang="ro-RO" b="1" dirty="0" smtClean="0"/>
              <a:t>adiabate</a:t>
            </a:r>
            <a:r>
              <a:rPr lang="ro-RO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o-RO" dirty="0" smtClean="0"/>
              <a:t>2 </a:t>
            </a:r>
            <a:r>
              <a:rPr lang="ro-RO" b="1" dirty="0" smtClean="0"/>
              <a:t>izocore</a:t>
            </a:r>
            <a:endParaRPr lang="ro-RO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2800" dirty="0" smtClean="0"/>
              <a:t>Randamentul efectiv al unui motor în practică </a:t>
            </a:r>
            <a:endParaRPr lang="en-GB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59692-1C2A-4825-946A-4D02C5E98EEF}" type="datetime1">
              <a:rPr lang="en-GB" smtClean="0"/>
              <a:pPr/>
              <a:t>11/01/2017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Valerica Baban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0F7E-92AC-43F3-AB33-89C71352290A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27650" name="Picture 2" descr="C:\Users\vali\Desktop\300000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6336704" cy="4327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98080" cy="778416"/>
          </a:xfrm>
        </p:spPr>
        <p:txBody>
          <a:bodyPr/>
          <a:lstStyle/>
          <a:p>
            <a:pPr algn="ctr"/>
            <a:r>
              <a:rPr lang="ro-RO" b="1" dirty="0" smtClean="0"/>
              <a:t>Principiul I al termodinamicii</a:t>
            </a:r>
            <a:endParaRPr lang="en-GB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DD26-A141-44E3-BDFD-3D736EE64B5A}" type="datetime1">
              <a:rPr lang="en-GB" smtClean="0"/>
              <a:t>11/01/2017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Valerica Baban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8343F-AB10-4C6D-9DA9-067D49C405D0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95536" y="2003447"/>
            <a:ext cx="4997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 smtClean="0"/>
              <a:t>B</a:t>
            </a:r>
            <a:r>
              <a:rPr lang="ro-RO" sz="2000" b="1" dirty="0" smtClean="0">
                <a:latin typeface="+mj-lt"/>
              </a:rPr>
              <a:t>. Lege generală de conservare a energiei </a:t>
            </a:r>
            <a:endParaRPr lang="en-GB" sz="2000" b="1" dirty="0">
              <a:latin typeface="+mj-lt"/>
            </a:endParaRPr>
          </a:p>
        </p:txBody>
      </p:sp>
      <p:pic>
        <p:nvPicPr>
          <p:cNvPr id="2050" name="Picture 2" descr="C:\Users\vali\Desktop\300000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7472" y="3438407"/>
            <a:ext cx="2995156" cy="27689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57350" y="2405781"/>
            <a:ext cx="1547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800" b="1" dirty="0" smtClean="0"/>
              <a:t>Q = </a:t>
            </a:r>
            <a:r>
              <a:rPr lang="el-GR" sz="2800" b="1" dirty="0" smtClean="0">
                <a:latin typeface="Calibri"/>
              </a:rPr>
              <a:t>Δ</a:t>
            </a:r>
            <a:r>
              <a:rPr lang="ro-RO" sz="2800" b="1" dirty="0" smtClean="0">
                <a:latin typeface="Calibri"/>
              </a:rPr>
              <a:t>U+L</a:t>
            </a:r>
            <a:endParaRPr lang="en-GB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969368"/>
            <a:ext cx="51321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/>
              <a:t>A</a:t>
            </a:r>
            <a:r>
              <a:rPr lang="ro-RO" sz="2000" b="1" dirty="0" smtClean="0">
                <a:latin typeface="+mj-lt"/>
              </a:rPr>
              <a:t>. Energia internă a unui sistem termodinamic este o funcţie de stare. </a:t>
            </a:r>
            <a:r>
              <a:rPr lang="el-GR" sz="2000" b="1" dirty="0" smtClean="0">
                <a:latin typeface="+mj-lt"/>
              </a:rPr>
              <a:t>Δ</a:t>
            </a:r>
            <a:r>
              <a:rPr lang="ro-RO" sz="2000" b="1" dirty="0" smtClean="0">
                <a:latin typeface="+mj-lt"/>
              </a:rPr>
              <a:t>U = U2 – U1 nu depinde de drum ci  doar de starea iniţială şi finală.</a:t>
            </a:r>
            <a:endParaRPr lang="ro-RO" sz="2000" b="1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59632" y="4242566"/>
            <a:ext cx="30460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>
                <a:latin typeface="Calibri"/>
              </a:rPr>
              <a:t>Δ</a:t>
            </a:r>
            <a:r>
              <a:rPr lang="ro-RO" sz="2000" b="1" dirty="0" smtClean="0">
                <a:latin typeface="Calibri"/>
              </a:rPr>
              <a:t>U = 0 în orice proces ciclic</a:t>
            </a:r>
            <a:endParaRPr lang="ro-RO" sz="2000" dirty="0"/>
          </a:p>
        </p:txBody>
      </p:sp>
      <p:sp>
        <p:nvSpPr>
          <p:cNvPr id="12" name="Rectangle 11"/>
          <p:cNvSpPr/>
          <p:nvPr/>
        </p:nvSpPr>
        <p:spPr>
          <a:xfrm>
            <a:off x="1907704" y="4673508"/>
            <a:ext cx="14527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b="1" dirty="0" smtClean="0">
                <a:latin typeface="Calibri"/>
              </a:rPr>
              <a:t>Atunci Q = L</a:t>
            </a:r>
            <a:endParaRPr lang="ro-RO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153" y="954504"/>
            <a:ext cx="3222431" cy="230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2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764704"/>
            <a:ext cx="7498080" cy="490384"/>
          </a:xfrm>
        </p:spPr>
        <p:txBody>
          <a:bodyPr>
            <a:normAutofit/>
          </a:bodyPr>
          <a:lstStyle/>
          <a:p>
            <a:r>
              <a:rPr lang="ro-RO" sz="2800" dirty="0" smtClean="0"/>
              <a:t>Randamentul efectiv al unui motor în practică </a:t>
            </a:r>
            <a:endParaRPr lang="en-GB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ABE0-9390-4C6D-9984-F923BFA9EC89}" type="datetime1">
              <a:rPr lang="en-GB" smtClean="0"/>
              <a:pPr/>
              <a:t>11/01/2017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Valerica Baban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0F7E-92AC-43F3-AB33-89C71352290A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28674" name="Picture 2" descr="C:\Users\vali\Desktop\300000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916832"/>
            <a:ext cx="4248472" cy="458809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28675" name="Picture 3" descr="C:\Users\vali\Desktop\300000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76872"/>
            <a:ext cx="4104456" cy="2448272"/>
          </a:xfrm>
          <a:prstGeom prst="rect">
            <a:avLst/>
          </a:prstGeom>
          <a:noFill/>
        </p:spPr>
      </p:pic>
      <p:pic>
        <p:nvPicPr>
          <p:cNvPr id="28676" name="Picture 4" descr="C:\Users\vali\Desktop\3000000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84784"/>
            <a:ext cx="8391525" cy="432048"/>
          </a:xfrm>
          <a:prstGeom prst="rect">
            <a:avLst/>
          </a:prstGeom>
          <a:noFill/>
        </p:spPr>
      </p:pic>
      <p:sp>
        <p:nvSpPr>
          <p:cNvPr id="8" name="Down Arrow 7"/>
          <p:cNvSpPr/>
          <p:nvPr/>
        </p:nvSpPr>
        <p:spPr>
          <a:xfrm>
            <a:off x="2123728" y="1916832"/>
            <a:ext cx="43204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>
            <a:off x="4211960" y="3717032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492896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o-RO" sz="6000" dirty="0" smtClean="0"/>
              <a:t>Intrebări ???</a:t>
            </a:r>
            <a:endParaRPr lang="en-GB" sz="6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89CF-6C41-4ECE-8329-79A4735DC113}" type="datetime1">
              <a:rPr lang="en-GB" smtClean="0"/>
              <a:pPr/>
              <a:t>11/01/2017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Valerica Baban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0F7E-92AC-43F3-AB33-89C71352290A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990" y="207060"/>
            <a:ext cx="7498080" cy="688796"/>
          </a:xfrm>
        </p:spPr>
        <p:txBody>
          <a:bodyPr>
            <a:normAutofit/>
          </a:bodyPr>
          <a:lstStyle/>
          <a:p>
            <a:pPr algn="ctr"/>
            <a:r>
              <a:rPr lang="ro-RO" b="1" dirty="0" smtClean="0"/>
              <a:t>Cum porneşte motorul ?</a:t>
            </a:r>
            <a:endParaRPr lang="ro-RO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75466-5602-4F61-B79B-9333A1C681CE}" type="datetime1">
              <a:rPr lang="en-GB" smtClean="0"/>
              <a:pPr/>
              <a:t>11/01/2017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Valerica Baban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0F7E-92AC-43F3-AB33-89C71352290A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173847" y="1024167"/>
            <a:ext cx="72076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u="sng" dirty="0"/>
              <a:t>Bateria</a:t>
            </a:r>
            <a:r>
              <a:rPr lang="ro-RO" dirty="0"/>
              <a:t> unui automobil are rolul de a stoca energie electrică necesară pentru a porni </a:t>
            </a:r>
            <a:r>
              <a:rPr lang="ro-RO" b="1" u="sng" dirty="0" smtClean="0"/>
              <a:t>motorul termic </a:t>
            </a:r>
            <a:r>
              <a:rPr lang="ro-RO" dirty="0" smtClean="0"/>
              <a:t>și </a:t>
            </a:r>
            <a:r>
              <a:rPr lang="ro-RO" dirty="0"/>
              <a:t>pentru a alimenta consumatorii electrici atunci când motorul termic este oprit.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0150" y="5107079"/>
            <a:ext cx="5271331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o-RO" smtClean="0"/>
              <a:t>Motorul termic este imposibil de pornit fără un </a:t>
            </a:r>
          </a:p>
          <a:p>
            <a:r>
              <a:rPr lang="ro-RO" b="1" u="sng" smtClean="0"/>
              <a:t>motor electric auxiliar </a:t>
            </a:r>
            <a:r>
              <a:rPr lang="en-GB" smtClean="0"/>
              <a:t>care să antreneze motorul termic</a:t>
            </a:r>
            <a:endParaRPr lang="ro-RO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22275" y="5467641"/>
            <a:ext cx="282609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o-RO" b="1" dirty="0" smtClean="0"/>
              <a:t>Demaror / electromotor</a:t>
            </a:r>
            <a:endParaRPr lang="ro-RO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15816" y="4701492"/>
            <a:ext cx="0" cy="3436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347863" y="1947497"/>
            <a:ext cx="0" cy="4013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76200" y="2373126"/>
            <a:ext cx="4943325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o-RO" dirty="0"/>
              <a:t>Un motor termic, pentru a fi pornit şi a funcţiona în mod autonom, trebuie să îndeplinească anumite condiţii: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o-RO" dirty="0"/>
              <a:t>să realizeze amestecul aer-combustibil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o-RO" dirty="0"/>
              <a:t>să realizeze o cursă de comprimare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o-RO" dirty="0"/>
              <a:t>să realizeze aprinderea (la motoarele pe benzină)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o-RO" dirty="0"/>
              <a:t>turaţia minimă a motorului să fie în jur de 100 rot/min</a:t>
            </a:r>
          </a:p>
        </p:txBody>
      </p:sp>
      <p:sp>
        <p:nvSpPr>
          <p:cNvPr id="29" name="Curved Up Arrow 28"/>
          <p:cNvSpPr/>
          <p:nvPr/>
        </p:nvSpPr>
        <p:spPr>
          <a:xfrm>
            <a:off x="1979712" y="5834050"/>
            <a:ext cx="5019820" cy="820030"/>
          </a:xfrm>
          <a:prstGeom prst="curvedUpArrow">
            <a:avLst>
              <a:gd name="adj1" fmla="val 25000"/>
              <a:gd name="adj2" fmla="val 50000"/>
              <a:gd name="adj3" fmla="val 503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pic>
        <p:nvPicPr>
          <p:cNvPr id="38914" name="Picture 2" descr="Componente demaror (electromotor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868" y="1947497"/>
            <a:ext cx="2297111" cy="171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Arrow Connector 31"/>
          <p:cNvCxnSpPr/>
          <p:nvPr/>
        </p:nvCxnSpPr>
        <p:spPr>
          <a:xfrm flipV="1">
            <a:off x="7693423" y="3661292"/>
            <a:ext cx="0" cy="5611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991156" y="4270235"/>
            <a:ext cx="3079692" cy="1200329"/>
          </a:xfrm>
          <a:prstGeom prst="rect">
            <a:avLst/>
          </a:prstGeom>
          <a:effectLst>
            <a:outerShdw blurRad="50800" dist="50800" dir="5400000" algn="ctr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o-RO" dirty="0"/>
              <a:t>Un </a:t>
            </a:r>
            <a:r>
              <a:rPr lang="ro-RO" b="1" dirty="0"/>
              <a:t>demaror</a:t>
            </a:r>
            <a:r>
              <a:rPr lang="ro-RO" dirty="0"/>
              <a:t> este compus în principal dintr-un motor electric de curent continuu şi un sistem de cuplare.</a:t>
            </a:r>
          </a:p>
        </p:txBody>
      </p:sp>
    </p:spTree>
    <p:extLst>
      <p:ext uri="{BB962C8B-B14F-4D97-AF65-F5344CB8AC3E}">
        <p14:creationId xmlns:p14="http://schemas.microsoft.com/office/powerpoint/2010/main" val="1402156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4648560" cy="562392"/>
          </a:xfrm>
        </p:spPr>
        <p:txBody>
          <a:bodyPr>
            <a:normAutofit/>
          </a:bodyPr>
          <a:lstStyle/>
          <a:p>
            <a:pPr algn="ctr"/>
            <a:r>
              <a:rPr lang="ro-RO" b="1" dirty="0" smtClean="0"/>
              <a:t>Motorul Diesel</a:t>
            </a:r>
            <a:endParaRPr lang="en-GB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75466-5602-4F61-B79B-9333A1C681CE}" type="datetime1">
              <a:rPr lang="en-GB" smtClean="0"/>
              <a:pPr/>
              <a:t>11/01/2017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Valerica Baban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0F7E-92AC-43F3-AB33-89C71352290A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55576" y="875042"/>
            <a:ext cx="6367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o-RO" dirty="0" smtClean="0"/>
              <a:t> Motor cu ardere internă în 4 timpi cu aprindere prin compresie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1340768"/>
            <a:ext cx="5472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o-RO" dirty="0" smtClean="0"/>
              <a:t>1885 </a:t>
            </a:r>
            <a:r>
              <a:rPr lang="en-GB" dirty="0" smtClean="0">
                <a:hlinkClick r:id="rId2" tooltip="Herbert Akroyd Stuart"/>
              </a:rPr>
              <a:t>Herbert </a:t>
            </a:r>
            <a:r>
              <a:rPr lang="en-GB" dirty="0" err="1" smtClean="0">
                <a:hlinkClick r:id="rId2" tooltip="Herbert Akroyd Stuart"/>
              </a:rPr>
              <a:t>Akroyd</a:t>
            </a:r>
            <a:r>
              <a:rPr lang="en-GB" dirty="0" smtClean="0">
                <a:hlinkClick r:id="rId2" tooltip="Herbert Akroyd Stuart"/>
              </a:rPr>
              <a:t> Stuart</a:t>
            </a:r>
            <a:r>
              <a:rPr lang="ro-RO" dirty="0" smtClean="0"/>
              <a:t> investighează posibilitatea </a:t>
            </a:r>
          </a:p>
          <a:p>
            <a:r>
              <a:rPr lang="ro-RO" dirty="0" smtClean="0"/>
              <a:t>utilizării uleiului de parafină ca şi combustibil </a:t>
            </a:r>
          </a:p>
          <a:p>
            <a:r>
              <a:rPr lang="ro-RO" dirty="0" smtClean="0"/>
              <a:t>(similar motorinei , greu vaporizabil în carburator)</a:t>
            </a:r>
          </a:p>
          <a:p>
            <a:pPr>
              <a:buFont typeface="Wingdings" pitchFamily="2" charset="2"/>
              <a:buChar char="ü"/>
            </a:pPr>
            <a:r>
              <a:rPr lang="ro-RO" dirty="0" smtClean="0"/>
              <a:t>1891 reuşeşte să construiască (</a:t>
            </a:r>
            <a:r>
              <a:rPr lang="en-GB" dirty="0" smtClean="0">
                <a:hlinkClick r:id="rId3" tooltip="Richard Hornsby &amp; Sons"/>
              </a:rPr>
              <a:t>Richard Hornsby and Sons</a:t>
            </a:r>
            <a:r>
              <a:rPr lang="ro-RO" dirty="0" smtClean="0"/>
              <a:t>) primul motor cu aprindere prin compresie</a:t>
            </a:r>
          </a:p>
          <a:p>
            <a:r>
              <a:rPr lang="ro-RO" dirty="0" smtClean="0"/>
              <a:t>primul motor cu aprindere prin compresie </a:t>
            </a:r>
          </a:p>
          <a:p>
            <a:pPr>
              <a:buFont typeface="Wingdings" pitchFamily="2" charset="2"/>
              <a:buChar char="ü"/>
            </a:pPr>
            <a:r>
              <a:rPr lang="ro-RO" dirty="0" smtClean="0"/>
              <a:t>1892 - </a:t>
            </a:r>
            <a:r>
              <a:rPr lang="en-GB" u="sng" dirty="0" err="1" smtClean="0">
                <a:hlinkClick r:id="rId2" tooltip="Herbert Akroyd Stuart"/>
              </a:rPr>
              <a:t>Akroyd</a:t>
            </a:r>
            <a:r>
              <a:rPr lang="en-GB" u="sng" dirty="0" smtClean="0">
                <a:hlinkClick r:id="rId2" tooltip="Herbert Akroyd Stuart"/>
              </a:rPr>
              <a:t> Stuart</a:t>
            </a:r>
            <a:r>
              <a:rPr lang="ro-RO" u="sng" dirty="0" smtClean="0"/>
              <a:t> </a:t>
            </a:r>
            <a:r>
              <a:rPr lang="ro-RO" dirty="0" smtClean="0"/>
              <a:t>îşi patentează invenţia , </a:t>
            </a:r>
          </a:p>
          <a:p>
            <a:pPr>
              <a:buFont typeface="Wingdings" pitchFamily="2" charset="2"/>
              <a:buChar char="ü"/>
            </a:pPr>
            <a:r>
              <a:rPr lang="ro-RO" dirty="0" smtClean="0"/>
              <a:t>1993 renunţă să mai  dezvolte motorului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115616" y="4581128"/>
            <a:ext cx="53277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 smtClean="0"/>
              <a:t>1892</a:t>
            </a:r>
            <a:r>
              <a:rPr lang="ro-RO" b="1" dirty="0" smtClean="0"/>
              <a:t> - </a:t>
            </a:r>
            <a:r>
              <a:rPr lang="en-GB" u="sng" dirty="0" smtClean="0">
                <a:solidFill>
                  <a:srgbClr val="92D050"/>
                </a:solidFill>
              </a:rPr>
              <a:t>Rudolf Christian Karl Diesel</a:t>
            </a:r>
            <a:r>
              <a:rPr lang="ro-RO" u="sng" dirty="0" smtClean="0">
                <a:solidFill>
                  <a:srgbClr val="92D050"/>
                </a:solidFill>
              </a:rPr>
              <a:t> </a:t>
            </a:r>
            <a:r>
              <a:rPr lang="ro-RO" dirty="0" smtClean="0"/>
              <a:t>patentează propiul </a:t>
            </a:r>
          </a:p>
          <a:p>
            <a:r>
              <a:rPr lang="ro-RO" dirty="0" smtClean="0"/>
              <a:t>motor în Germania cu aprindere prin compresie.</a:t>
            </a:r>
          </a:p>
          <a:p>
            <a:r>
              <a:rPr lang="ro-RO" dirty="0" smtClean="0"/>
              <a:t>1899 – motoare Diesel la Krupp şi Sulzer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043608" y="5517232"/>
            <a:ext cx="5342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o-RO" dirty="0" smtClean="0"/>
              <a:t> motoare Diesel utilizate pentru propulsia unor </a:t>
            </a:r>
          </a:p>
          <a:p>
            <a:r>
              <a:rPr lang="ro-RO" dirty="0" smtClean="0"/>
              <a:t>maşini mari: vapoare, submarine, trenuri, camioane, etc .</a:t>
            </a:r>
            <a:endParaRPr lang="en-GB" dirty="0"/>
          </a:p>
        </p:txBody>
      </p:sp>
      <p:pic>
        <p:nvPicPr>
          <p:cNvPr id="26626" name="Picture 2" descr="http://upload.wikimedia.org/wikipedia/en/thumb/2/29/Herbert_Akroyd_Stuart.jpg/250px-Herbert_Akroyd_Stua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548680"/>
            <a:ext cx="1243193" cy="1730524"/>
          </a:xfrm>
          <a:prstGeom prst="rect">
            <a:avLst/>
          </a:prstGeom>
          <a:noFill/>
        </p:spPr>
      </p:pic>
      <p:pic>
        <p:nvPicPr>
          <p:cNvPr id="26628" name="Picture 4" descr="http://upload.wikimedia.org/wikipedia/commons/thumb/3/39/Rudolf_Diesel.jpg/160px-Rudolf_Diese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4725144"/>
            <a:ext cx="1524000" cy="1743076"/>
          </a:xfrm>
          <a:prstGeom prst="rect">
            <a:avLst/>
          </a:prstGeom>
          <a:noFill/>
        </p:spPr>
      </p:pic>
      <p:pic>
        <p:nvPicPr>
          <p:cNvPr id="26630" name="Picture 6" descr="http://upload.wikimedia.org/wikipedia/commons/thumb/2/2d/Hornsby_Akroyd_lamp_oil_engine_no.10171_of_1905_at_GDSF_08.jpg/1024px-Hornsby_Akroyd_lamp_oil_engine_no.10171_of_1905_at_GDSF_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2564904"/>
            <a:ext cx="2703735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74320"/>
            <a:ext cx="7962088" cy="706408"/>
          </a:xfrm>
        </p:spPr>
        <p:txBody>
          <a:bodyPr>
            <a:normAutofit/>
          </a:bodyPr>
          <a:lstStyle/>
          <a:p>
            <a:r>
              <a:rPr lang="ro-RO" sz="2800" b="1" dirty="0" smtClean="0"/>
              <a:t>Timpii de funcţionare ai motorului Diesel – Timpul I</a:t>
            </a:r>
            <a:endParaRPr lang="en-GB" sz="28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75466-5602-4F61-B79B-9333A1C681CE}" type="datetime1">
              <a:rPr lang="en-GB" smtClean="0"/>
              <a:pPr/>
              <a:t>11/01/2017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Valerica Baban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0F7E-92AC-43F3-AB33-89C71352290A}" type="slidenum">
              <a:rPr lang="en-GB" smtClean="0"/>
              <a:pPr/>
              <a:t>24</a:t>
            </a:fld>
            <a:endParaRPr lang="en-GB"/>
          </a:p>
        </p:txBody>
      </p:sp>
      <p:pic>
        <p:nvPicPr>
          <p:cNvPr id="31746" name="Picture 2" descr="http://www.kruse-ltc.com/Diesel/images/diesel_induction_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2325725" cy="40050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51720" y="5229200"/>
            <a:ext cx="102079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o-RO" dirty="0" smtClean="0"/>
              <a:t>I Admisia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1484784"/>
            <a:ext cx="183800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o-RO" dirty="0" smtClean="0"/>
              <a:t>Pompă de injecţie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627784" y="1772816"/>
            <a:ext cx="288032" cy="5040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283968" y="14847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o-RO" dirty="0" smtClean="0"/>
              <a:t> Supapa de admisie e deschisă</a:t>
            </a:r>
          </a:p>
          <a:p>
            <a:pPr>
              <a:buFont typeface="Wingdings" pitchFamily="2" charset="2"/>
              <a:buChar char="ü"/>
            </a:pPr>
            <a:r>
              <a:rPr lang="ro-RO" dirty="0" smtClean="0"/>
              <a:t> Supapa de evacuare e închisă </a:t>
            </a:r>
          </a:p>
          <a:p>
            <a:pPr>
              <a:buFont typeface="Wingdings" pitchFamily="2" charset="2"/>
              <a:buChar char="ü"/>
            </a:pPr>
            <a:r>
              <a:rPr lang="ro-RO" dirty="0" smtClean="0"/>
              <a:t> Aerul  intră în cilindru </a:t>
            </a:r>
            <a:endParaRPr lang="en-GB" dirty="0"/>
          </a:p>
        </p:txBody>
      </p:sp>
      <p:sp>
        <p:nvSpPr>
          <p:cNvPr id="14" name="Down Arrow 13"/>
          <p:cNvSpPr/>
          <p:nvPr/>
        </p:nvSpPr>
        <p:spPr>
          <a:xfrm>
            <a:off x="1475656" y="3140968"/>
            <a:ext cx="36004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21" name="Picture 1" descr="C:\Users\vali\Desktop\300000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636912"/>
            <a:ext cx="4276725" cy="3371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488832" cy="864096"/>
          </a:xfrm>
        </p:spPr>
        <p:txBody>
          <a:bodyPr>
            <a:normAutofit/>
          </a:bodyPr>
          <a:lstStyle/>
          <a:p>
            <a:r>
              <a:rPr lang="ro-RO" sz="2400" b="1" dirty="0" smtClean="0"/>
              <a:t>Timpii de funcţionare ai motorului Diesel – Timpul II</a:t>
            </a:r>
            <a:endParaRPr lang="en-GB" sz="24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75466-5602-4F61-B79B-9333A1C681CE}" type="datetime1">
              <a:rPr lang="en-GB" smtClean="0"/>
              <a:pPr/>
              <a:t>11/01/2017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Valerica Baban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0F7E-92AC-43F3-AB33-89C71352290A}" type="slidenum">
              <a:rPr lang="en-GB" smtClean="0"/>
              <a:pPr/>
              <a:t>25</a:t>
            </a:fld>
            <a:endParaRPr lang="en-GB"/>
          </a:p>
        </p:txBody>
      </p:sp>
      <p:pic>
        <p:nvPicPr>
          <p:cNvPr id="32770" name="Picture 2" descr="http://www.kruse-ltc.com/Diesel/images/diesel_compression_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40768"/>
            <a:ext cx="2485093" cy="46085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95736" y="5733256"/>
            <a:ext cx="165618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o-RO" dirty="0" smtClean="0"/>
              <a:t>II  Compresia</a:t>
            </a:r>
            <a:endParaRPr lang="en-GB" dirty="0"/>
          </a:p>
        </p:txBody>
      </p:sp>
      <p:sp>
        <p:nvSpPr>
          <p:cNvPr id="9" name="Up Arrow 8"/>
          <p:cNvSpPr/>
          <p:nvPr/>
        </p:nvSpPr>
        <p:spPr>
          <a:xfrm>
            <a:off x="1331640" y="3284984"/>
            <a:ext cx="432048" cy="8640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4211960" y="980728"/>
            <a:ext cx="468052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Ambele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supape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sunt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închise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ro-R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o-RO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Î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ncepe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compresie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rapidă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aerului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Această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compresie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are loc adiabatic. </a:t>
            </a:r>
            <a:endParaRPr lang="ro-RO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sfârșitul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compresiei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presiunea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cilindru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35-50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temperatura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aerului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aproximativ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700-800 </a:t>
            </a:r>
            <a:r>
              <a:rPr kumimoji="0" lang="en-US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o-RO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temperatură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superioară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temperaturii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autoaprindere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combustibilului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" descr="C:\Users\vali\Desktop\300000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573016"/>
            <a:ext cx="3816424" cy="2723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98080" cy="418376"/>
          </a:xfrm>
        </p:spPr>
        <p:txBody>
          <a:bodyPr>
            <a:normAutofit fontScale="90000"/>
          </a:bodyPr>
          <a:lstStyle/>
          <a:p>
            <a:r>
              <a:rPr lang="ro-RO" sz="2400" dirty="0" smtClean="0"/>
              <a:t>Timpii de funcţionare ai motorului Diesel – </a:t>
            </a:r>
            <a:r>
              <a:rPr lang="ro-RO" sz="2400" b="1" dirty="0" smtClean="0"/>
              <a:t>Timpul III</a:t>
            </a:r>
            <a:endParaRPr lang="en-GB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75466-5602-4F61-B79B-9333A1C681CE}" type="datetime1">
              <a:rPr lang="en-GB" smtClean="0"/>
              <a:pPr/>
              <a:t>11/01/2017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Valerica Baban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0F7E-92AC-43F3-AB33-89C71352290A}" type="slidenum">
              <a:rPr lang="en-GB" smtClean="0"/>
              <a:pPr/>
              <a:t>26</a:t>
            </a:fld>
            <a:endParaRPr lang="en-GB"/>
          </a:p>
        </p:txBody>
      </p:sp>
      <p:pic>
        <p:nvPicPr>
          <p:cNvPr id="33794" name="Picture 2" descr="http://www.kruse-ltc.com/Diesel/images/diesel_ignition_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2088232" cy="4010788"/>
          </a:xfrm>
          <a:prstGeom prst="rect">
            <a:avLst/>
          </a:prstGeom>
          <a:noFill/>
        </p:spPr>
      </p:pic>
      <p:pic>
        <p:nvPicPr>
          <p:cNvPr id="33796" name="Picture 4" descr="http://www.kruse-ltc.com/Diesel/images/diesel_power_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620688"/>
            <a:ext cx="2267744" cy="396044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83568" y="4293096"/>
            <a:ext cx="302433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o-RO" dirty="0" smtClean="0"/>
              <a:t>III  Aprinderea şi detenta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355976" y="1196752"/>
            <a:ext cx="47880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o-RO" sz="1600" dirty="0" smtClean="0"/>
              <a:t> </a:t>
            </a:r>
            <a:r>
              <a:rPr lang="en-US" sz="1600" dirty="0" err="1" smtClean="0"/>
              <a:t>În</a:t>
            </a:r>
            <a:r>
              <a:rPr lang="en-US" sz="1600" dirty="0" smtClean="0"/>
              <a:t> </a:t>
            </a:r>
            <a:r>
              <a:rPr lang="en-US" sz="1600" dirty="0" err="1" smtClean="0"/>
              <a:t>momentul</a:t>
            </a:r>
            <a:r>
              <a:rPr lang="en-US" sz="1600" dirty="0" smtClean="0"/>
              <a:t> </a:t>
            </a:r>
            <a:r>
              <a:rPr lang="en-US" sz="1600" dirty="0" err="1" smtClean="0"/>
              <a:t>în</a:t>
            </a:r>
            <a:r>
              <a:rPr lang="en-US" sz="1600" dirty="0" smtClean="0"/>
              <a:t> care </a:t>
            </a:r>
            <a:r>
              <a:rPr lang="en-US" sz="1600" dirty="0" err="1" smtClean="0"/>
              <a:t>pistonul</a:t>
            </a:r>
            <a:r>
              <a:rPr lang="en-US" sz="1600" dirty="0" smtClean="0"/>
              <a:t> a </a:t>
            </a:r>
            <a:r>
              <a:rPr lang="en-US" sz="1600" dirty="0" err="1" smtClean="0"/>
              <a:t>ajuns</a:t>
            </a:r>
            <a:r>
              <a:rPr lang="en-US" sz="1600" dirty="0" smtClean="0"/>
              <a:t> la </a:t>
            </a:r>
            <a:r>
              <a:rPr lang="en-US" sz="1600" dirty="0" err="1" smtClean="0"/>
              <a:t>punctul</a:t>
            </a:r>
            <a:r>
              <a:rPr lang="en-US" sz="1600" dirty="0" smtClean="0"/>
              <a:t> mort superior</a:t>
            </a:r>
            <a:r>
              <a:rPr lang="ro-RO" sz="1600" dirty="0" smtClean="0"/>
              <a:t> </a:t>
            </a:r>
            <a:r>
              <a:rPr lang="en-US" sz="1600" dirty="0" err="1" smtClean="0"/>
              <a:t>pompa</a:t>
            </a:r>
            <a:r>
              <a:rPr lang="en-US" sz="1600" dirty="0" smtClean="0"/>
              <a:t> de </a:t>
            </a:r>
            <a:r>
              <a:rPr lang="en-US" sz="1600" dirty="0" err="1" smtClean="0"/>
              <a:t>injecție</a:t>
            </a:r>
            <a:r>
              <a:rPr lang="en-US" sz="1600" dirty="0" smtClean="0"/>
              <a:t> </a:t>
            </a:r>
            <a:r>
              <a:rPr lang="en-US" sz="1600" dirty="0" err="1" smtClean="0"/>
              <a:t>pulverizează</a:t>
            </a:r>
            <a:r>
              <a:rPr lang="en-US" sz="1600" dirty="0" smtClean="0"/>
              <a:t> </a:t>
            </a:r>
            <a:r>
              <a:rPr lang="en-US" sz="1600" dirty="0" err="1" smtClean="0"/>
              <a:t>în</a:t>
            </a:r>
            <a:r>
              <a:rPr lang="en-US" sz="1600" dirty="0" smtClean="0"/>
              <a:t> </a:t>
            </a:r>
            <a:r>
              <a:rPr lang="en-US" sz="1600" dirty="0" err="1" smtClean="0"/>
              <a:t>interiorul</a:t>
            </a:r>
            <a:r>
              <a:rPr lang="en-US" sz="1600" dirty="0" smtClean="0"/>
              <a:t> </a:t>
            </a:r>
            <a:r>
              <a:rPr lang="en-US" sz="1600" dirty="0" err="1" smtClean="0"/>
              <a:t>cilindrului</a:t>
            </a:r>
            <a:r>
              <a:rPr lang="en-US" sz="1600" dirty="0" smtClean="0"/>
              <a:t> </a:t>
            </a:r>
            <a:r>
              <a:rPr lang="en-US" sz="1600" dirty="0" err="1" smtClean="0"/>
              <a:t>picături</a:t>
            </a:r>
            <a:r>
              <a:rPr lang="en-US" sz="1600" dirty="0" smtClean="0"/>
              <a:t> fine de </a:t>
            </a:r>
            <a:r>
              <a:rPr lang="en-US" sz="1600" dirty="0" err="1" smtClean="0"/>
              <a:t>motorină</a:t>
            </a:r>
            <a:r>
              <a:rPr lang="en-US" sz="1600" dirty="0" smtClean="0"/>
              <a:t>. </a:t>
            </a:r>
            <a:endParaRPr lang="ro-RO" sz="1600" dirty="0" smtClean="0"/>
          </a:p>
          <a:p>
            <a:pPr>
              <a:buFont typeface="Wingdings" pitchFamily="2" charset="2"/>
              <a:buChar char="ü"/>
            </a:pPr>
            <a:r>
              <a:rPr lang="en-US" sz="1600" dirty="0" err="1" smtClean="0"/>
              <a:t>Temperatura</a:t>
            </a:r>
            <a:r>
              <a:rPr lang="en-US" sz="1600" dirty="0" smtClean="0"/>
              <a:t> </a:t>
            </a:r>
            <a:r>
              <a:rPr lang="en-US" sz="1600" dirty="0" err="1" smtClean="0"/>
              <a:t>în</a:t>
            </a:r>
            <a:r>
              <a:rPr lang="en-US" sz="1600" dirty="0" smtClean="0"/>
              <a:t> </a:t>
            </a:r>
            <a:r>
              <a:rPr lang="en-US" sz="1600" dirty="0" err="1" smtClean="0"/>
              <a:t>cilindru</a:t>
            </a:r>
            <a:r>
              <a:rPr lang="en-US" sz="1600" dirty="0" smtClean="0"/>
              <a:t> </a:t>
            </a:r>
            <a:r>
              <a:rPr lang="en-US" sz="1600" dirty="0" err="1" smtClean="0"/>
              <a:t>fiind</a:t>
            </a:r>
            <a:r>
              <a:rPr lang="en-US" sz="1600" dirty="0" smtClean="0"/>
              <a:t> </a:t>
            </a:r>
            <a:r>
              <a:rPr lang="en-US" sz="1600" dirty="0" err="1" smtClean="0"/>
              <a:t>superioară</a:t>
            </a:r>
            <a:r>
              <a:rPr lang="en-US" sz="1600" dirty="0" smtClean="0"/>
              <a:t> </a:t>
            </a:r>
            <a:r>
              <a:rPr lang="en-US" sz="1600" dirty="0" err="1" smtClean="0"/>
              <a:t>temperaturii</a:t>
            </a:r>
            <a:r>
              <a:rPr lang="en-US" sz="1600" dirty="0" smtClean="0"/>
              <a:t> de </a:t>
            </a:r>
            <a:r>
              <a:rPr lang="en-US" sz="1600" dirty="0" err="1" smtClean="0"/>
              <a:t>autoaprindere</a:t>
            </a:r>
            <a:r>
              <a:rPr lang="en-US" sz="1600" dirty="0" smtClean="0"/>
              <a:t> a </a:t>
            </a:r>
            <a:r>
              <a:rPr lang="en-US" sz="1600" dirty="0" err="1" smtClean="0"/>
              <a:t>motorinei</a:t>
            </a:r>
            <a:r>
              <a:rPr lang="en-US" sz="1600" dirty="0" smtClean="0"/>
              <a:t>, </a:t>
            </a:r>
            <a:r>
              <a:rPr lang="en-US" sz="1600" dirty="0" err="1" smtClean="0"/>
              <a:t>fiecare</a:t>
            </a:r>
            <a:r>
              <a:rPr lang="en-US" sz="1600" dirty="0" smtClean="0"/>
              <a:t> </a:t>
            </a:r>
            <a:r>
              <a:rPr lang="en-US" sz="1600" dirty="0" err="1" smtClean="0"/>
              <a:t>picătură</a:t>
            </a:r>
            <a:r>
              <a:rPr lang="en-US" sz="1600" dirty="0" smtClean="0"/>
              <a:t>, </a:t>
            </a:r>
            <a:r>
              <a:rPr lang="en-US" sz="1600" dirty="0" err="1" smtClean="0"/>
              <a:t>pe</a:t>
            </a:r>
            <a:r>
              <a:rPr lang="en-US" sz="1600" dirty="0" smtClean="0"/>
              <a:t> </a:t>
            </a:r>
            <a:r>
              <a:rPr lang="en-US" sz="1600" dirty="0" err="1" smtClean="0"/>
              <a:t>măsură</a:t>
            </a:r>
            <a:r>
              <a:rPr lang="en-US" sz="1600" dirty="0" smtClean="0"/>
              <a:t> </a:t>
            </a:r>
            <a:r>
              <a:rPr lang="en-US" sz="1600" dirty="0" err="1" smtClean="0"/>
              <a:t>ce</a:t>
            </a:r>
            <a:r>
              <a:rPr lang="en-US" sz="1600" dirty="0" smtClean="0"/>
              <a:t> </a:t>
            </a:r>
            <a:r>
              <a:rPr lang="en-US" sz="1600" dirty="0" err="1" smtClean="0"/>
              <a:t>pătrunde</a:t>
            </a:r>
            <a:r>
              <a:rPr lang="en-US" sz="1600" dirty="0" smtClean="0"/>
              <a:t>, se </a:t>
            </a:r>
            <a:r>
              <a:rPr lang="en-US" sz="1600" dirty="0" err="1" smtClean="0"/>
              <a:t>încălzește</a:t>
            </a:r>
            <a:r>
              <a:rPr lang="en-US" sz="1600" dirty="0" smtClean="0"/>
              <a:t>, se </a:t>
            </a:r>
            <a:r>
              <a:rPr lang="en-US" sz="1600" dirty="0" err="1" smtClean="0"/>
              <a:t>aprinde</a:t>
            </a:r>
            <a:r>
              <a:rPr lang="en-US" sz="1600" dirty="0" smtClean="0"/>
              <a:t> </a:t>
            </a:r>
            <a:r>
              <a:rPr lang="en-US" sz="1600" dirty="0" err="1" smtClean="0"/>
              <a:t>și</a:t>
            </a:r>
            <a:r>
              <a:rPr lang="en-US" sz="1600" dirty="0" smtClean="0"/>
              <a:t> </a:t>
            </a:r>
            <a:r>
              <a:rPr lang="en-US" sz="1600" dirty="0" err="1" smtClean="0"/>
              <a:t>arde</a:t>
            </a:r>
            <a:r>
              <a:rPr lang="en-US" sz="1600" dirty="0" smtClean="0"/>
              <a:t>, </a:t>
            </a:r>
            <a:r>
              <a:rPr lang="en-US" sz="1600" dirty="0" err="1" smtClean="0"/>
              <a:t>degajând</a:t>
            </a:r>
            <a:r>
              <a:rPr lang="en-US" sz="1600" dirty="0" smtClean="0"/>
              <a:t> </a:t>
            </a:r>
            <a:r>
              <a:rPr lang="en-US" sz="1600" dirty="0" err="1" smtClean="0"/>
              <a:t>căldură</a:t>
            </a:r>
            <a:r>
              <a:rPr lang="en-US" sz="1600" dirty="0" smtClean="0"/>
              <a:t> </a:t>
            </a:r>
            <a:r>
              <a:rPr lang="en-US" sz="1600" dirty="0" err="1" smtClean="0"/>
              <a:t>și</a:t>
            </a:r>
            <a:r>
              <a:rPr lang="en-US" sz="1600" dirty="0" smtClean="0"/>
              <a:t> gaze de </a:t>
            </a:r>
            <a:r>
              <a:rPr lang="en-US" sz="1600" dirty="0" err="1" smtClean="0"/>
              <a:t>ardere</a:t>
            </a:r>
            <a:r>
              <a:rPr lang="en-US" sz="1600" dirty="0" smtClean="0"/>
              <a:t>.</a:t>
            </a:r>
            <a:endParaRPr lang="en-GB" sz="1600" dirty="0" smtClean="0"/>
          </a:p>
          <a:p>
            <a:pPr>
              <a:buFont typeface="Wingdings" pitchFamily="2" charset="2"/>
              <a:buChar char="ü"/>
            </a:pPr>
            <a:r>
              <a:rPr lang="en-US" sz="1600" dirty="0" err="1" smtClean="0"/>
              <a:t>Procesul</a:t>
            </a:r>
            <a:r>
              <a:rPr lang="en-US" sz="1600" dirty="0" smtClean="0"/>
              <a:t> de </a:t>
            </a:r>
            <a:r>
              <a:rPr lang="en-US" sz="1600" dirty="0" err="1" smtClean="0"/>
              <a:t>ardere</a:t>
            </a:r>
            <a:r>
              <a:rPr lang="en-US" sz="1600" dirty="0" smtClean="0"/>
              <a:t> </a:t>
            </a:r>
            <a:r>
              <a:rPr lang="en-US" sz="1600" dirty="0" err="1" smtClean="0"/>
              <a:t>este</a:t>
            </a:r>
            <a:r>
              <a:rPr lang="en-US" sz="1600" dirty="0" smtClean="0"/>
              <a:t> un </a:t>
            </a:r>
            <a:r>
              <a:rPr lang="en-US" sz="1600" dirty="0" err="1" smtClean="0"/>
              <a:t>proces</a:t>
            </a:r>
            <a:r>
              <a:rPr lang="en-US" sz="1600" dirty="0" smtClean="0"/>
              <a:t> lent, </a:t>
            </a:r>
            <a:r>
              <a:rPr lang="en-US" sz="1600" dirty="0" err="1" smtClean="0"/>
              <a:t>ceea</a:t>
            </a:r>
            <a:r>
              <a:rPr lang="en-US" sz="1600" dirty="0" smtClean="0"/>
              <a:t> </a:t>
            </a:r>
            <a:r>
              <a:rPr lang="en-US" sz="1600" dirty="0" err="1" smtClean="0"/>
              <a:t>ce</a:t>
            </a:r>
            <a:r>
              <a:rPr lang="en-US" sz="1600" dirty="0" smtClean="0"/>
              <a:t> din </a:t>
            </a:r>
            <a:r>
              <a:rPr lang="en-US" sz="1600" dirty="0" err="1" smtClean="0"/>
              <a:t>punct</a:t>
            </a:r>
            <a:r>
              <a:rPr lang="en-US" sz="1600" dirty="0" smtClean="0"/>
              <a:t> de </a:t>
            </a:r>
            <a:r>
              <a:rPr lang="en-US" sz="1600" dirty="0" err="1" smtClean="0"/>
              <a:t>vedere</a:t>
            </a:r>
            <a:r>
              <a:rPr lang="en-US" sz="1600" dirty="0" smtClean="0"/>
              <a:t> </a:t>
            </a:r>
            <a:r>
              <a:rPr lang="en-US" sz="1600" dirty="0" err="1" smtClean="0"/>
              <a:t>fizic</a:t>
            </a:r>
            <a:r>
              <a:rPr lang="en-US" sz="1600" dirty="0" smtClean="0"/>
              <a:t> se </a:t>
            </a:r>
            <a:r>
              <a:rPr lang="en-US" sz="1600" dirty="0" err="1" smtClean="0"/>
              <a:t>consideră</a:t>
            </a:r>
            <a:r>
              <a:rPr lang="en-US" sz="1600" dirty="0" smtClean="0"/>
              <a:t> a </a:t>
            </a:r>
            <a:r>
              <a:rPr lang="en-US" sz="1600" dirty="0" err="1" smtClean="0"/>
              <a:t>fi</a:t>
            </a:r>
            <a:r>
              <a:rPr lang="en-US" sz="1600" dirty="0" smtClean="0"/>
              <a:t> un </a:t>
            </a:r>
            <a:r>
              <a:rPr lang="en-US" sz="1600" dirty="0" err="1" smtClean="0"/>
              <a:t>proces</a:t>
            </a:r>
            <a:r>
              <a:rPr lang="en-US" sz="1600" dirty="0" smtClean="0"/>
              <a:t> </a:t>
            </a:r>
            <a:r>
              <a:rPr lang="en-US" sz="1600" dirty="0" err="1" smtClean="0"/>
              <a:t>izobar</a:t>
            </a:r>
            <a:r>
              <a:rPr lang="en-US" sz="1600" dirty="0" smtClean="0"/>
              <a:t>. </a:t>
            </a:r>
            <a:endParaRPr lang="ro-RO" sz="1600" dirty="0" smtClean="0"/>
          </a:p>
          <a:p>
            <a:pPr>
              <a:buFont typeface="Wingdings" pitchFamily="2" charset="2"/>
              <a:buChar char="ü"/>
            </a:pPr>
            <a:r>
              <a:rPr lang="en-US" sz="1600" dirty="0" err="1" smtClean="0"/>
              <a:t>Cantitatea</a:t>
            </a:r>
            <a:r>
              <a:rPr lang="en-US" sz="1600" dirty="0" smtClean="0"/>
              <a:t> de </a:t>
            </a:r>
            <a:r>
              <a:rPr lang="en-US" sz="1600" dirty="0" err="1" smtClean="0"/>
              <a:t>căldură</a:t>
            </a:r>
            <a:r>
              <a:rPr lang="en-US" sz="1600" dirty="0" smtClean="0"/>
              <a:t> </a:t>
            </a:r>
            <a:r>
              <a:rPr lang="en-US" sz="1600" dirty="0" err="1" smtClean="0"/>
              <a:t>degajată</a:t>
            </a:r>
            <a:r>
              <a:rPr lang="en-US" sz="1600" dirty="0" smtClean="0"/>
              <a:t> </a:t>
            </a:r>
            <a:r>
              <a:rPr lang="en-US" sz="1600" dirty="0" err="1" smtClean="0"/>
              <a:t>reprezintă</a:t>
            </a:r>
            <a:r>
              <a:rPr lang="en-US" sz="1600" dirty="0" smtClean="0"/>
              <a:t> </a:t>
            </a:r>
            <a:r>
              <a:rPr lang="en-US" sz="1600" dirty="0" err="1" smtClean="0"/>
              <a:t>căldura</a:t>
            </a:r>
            <a:r>
              <a:rPr lang="en-US" sz="1600" dirty="0" smtClean="0"/>
              <a:t> Q</a:t>
            </a:r>
            <a:r>
              <a:rPr lang="en-US" sz="1600" baseline="-25000" dirty="0" smtClean="0"/>
              <a:t>1,</a:t>
            </a:r>
            <a:r>
              <a:rPr lang="en-US" sz="1600" dirty="0" smtClean="0"/>
              <a:t> </a:t>
            </a:r>
            <a:r>
              <a:rPr lang="en-US" sz="1600" dirty="0" err="1" smtClean="0"/>
              <a:t>primită</a:t>
            </a:r>
            <a:r>
              <a:rPr lang="en-US" sz="1600" dirty="0" smtClean="0"/>
              <a:t> de motor.</a:t>
            </a:r>
            <a:endParaRPr lang="en-GB" sz="1600" dirty="0" smtClean="0"/>
          </a:p>
          <a:p>
            <a:pPr>
              <a:buFont typeface="Wingdings" pitchFamily="2" charset="2"/>
              <a:buChar char="ü"/>
            </a:pPr>
            <a:r>
              <a:rPr lang="en-US" sz="1600" dirty="0" err="1" smtClean="0"/>
              <a:t>Această</a:t>
            </a:r>
            <a:r>
              <a:rPr lang="en-US" sz="1600" dirty="0" smtClean="0"/>
              <a:t> </a:t>
            </a:r>
            <a:r>
              <a:rPr lang="en-US" sz="1600" dirty="0" err="1" smtClean="0"/>
              <a:t>cantitate</a:t>
            </a:r>
            <a:r>
              <a:rPr lang="en-US" sz="1600" dirty="0" smtClean="0"/>
              <a:t> de </a:t>
            </a:r>
            <a:r>
              <a:rPr lang="en-US" sz="1600" dirty="0" err="1" smtClean="0"/>
              <a:t>căldură</a:t>
            </a:r>
            <a:r>
              <a:rPr lang="en-US" sz="1600" dirty="0" smtClean="0"/>
              <a:t> duce la o </a:t>
            </a:r>
            <a:r>
              <a:rPr lang="en-US" sz="1600" dirty="0" err="1" smtClean="0"/>
              <a:t>creștere</a:t>
            </a:r>
            <a:r>
              <a:rPr lang="en-US" sz="1600" dirty="0" smtClean="0"/>
              <a:t> a </a:t>
            </a:r>
            <a:r>
              <a:rPr lang="en-US" sz="1600" dirty="0" err="1" smtClean="0"/>
              <a:t>presiunii</a:t>
            </a:r>
            <a:r>
              <a:rPr lang="en-US" sz="1600" dirty="0" smtClean="0"/>
              <a:t> </a:t>
            </a:r>
            <a:r>
              <a:rPr lang="en-US" sz="1600" dirty="0" err="1" smtClean="0"/>
              <a:t>gazelor</a:t>
            </a:r>
            <a:r>
              <a:rPr lang="en-US" sz="1600" dirty="0" smtClean="0"/>
              <a:t> de </a:t>
            </a:r>
            <a:r>
              <a:rPr lang="en-US" sz="1600" dirty="0" err="1" smtClean="0"/>
              <a:t>ardere</a:t>
            </a:r>
            <a:r>
              <a:rPr lang="en-US" sz="1600" dirty="0" smtClean="0"/>
              <a:t>, </a:t>
            </a:r>
            <a:r>
              <a:rPr lang="en-US" sz="1600" dirty="0" err="1" smtClean="0"/>
              <a:t>presiune</a:t>
            </a:r>
            <a:r>
              <a:rPr lang="en-US" sz="1600" dirty="0" smtClean="0"/>
              <a:t> </a:t>
            </a:r>
            <a:r>
              <a:rPr lang="en-US" sz="1600" dirty="0" err="1" smtClean="0"/>
              <a:t>ce</a:t>
            </a:r>
            <a:r>
              <a:rPr lang="en-US" sz="1600" dirty="0" smtClean="0"/>
              <a:t> </a:t>
            </a:r>
            <a:r>
              <a:rPr lang="en-US" sz="1600" dirty="0" err="1" smtClean="0"/>
              <a:t>apasă</a:t>
            </a:r>
            <a:r>
              <a:rPr lang="en-US" sz="1600" dirty="0" smtClean="0"/>
              <a:t> </a:t>
            </a:r>
            <a:r>
              <a:rPr lang="en-US" sz="1600" dirty="0" err="1" smtClean="0"/>
              <a:t>puternic</a:t>
            </a:r>
            <a:r>
              <a:rPr lang="en-US" sz="1600" dirty="0" smtClean="0"/>
              <a:t> </a:t>
            </a:r>
            <a:r>
              <a:rPr lang="en-US" sz="1600" dirty="0" err="1" smtClean="0"/>
              <a:t>pistonul</a:t>
            </a:r>
            <a:r>
              <a:rPr lang="en-US" sz="1600" dirty="0" smtClean="0"/>
              <a:t> </a:t>
            </a:r>
            <a:r>
              <a:rPr lang="en-US" sz="1600" dirty="0" err="1" smtClean="0"/>
              <a:t>în</a:t>
            </a:r>
            <a:r>
              <a:rPr lang="en-US" sz="1600" dirty="0" smtClean="0"/>
              <a:t> </a:t>
            </a:r>
            <a:r>
              <a:rPr lang="en-US" sz="1600" dirty="0" err="1" smtClean="0"/>
              <a:t>jos</a:t>
            </a:r>
            <a:r>
              <a:rPr lang="en-US" sz="1600" dirty="0" smtClean="0"/>
              <a:t> </a:t>
            </a:r>
            <a:r>
              <a:rPr lang="en-US" sz="1600" dirty="0" err="1" smtClean="0"/>
              <a:t>efectuându</a:t>
            </a:r>
            <a:r>
              <a:rPr lang="en-US" sz="1600" dirty="0" smtClean="0"/>
              <a:t>-se </a:t>
            </a:r>
            <a:r>
              <a:rPr lang="ro-RO" sz="1600" dirty="0" smtClean="0"/>
              <a:t>lucru mecanic motor</a:t>
            </a:r>
            <a:r>
              <a:rPr lang="en-US" sz="1600" dirty="0" smtClean="0"/>
              <a:t> </a:t>
            </a:r>
            <a:r>
              <a:rPr lang="en-US" sz="1600" dirty="0" err="1" smtClean="0"/>
              <a:t>printr</a:t>
            </a:r>
            <a:r>
              <a:rPr lang="en-US" sz="1600" dirty="0" smtClean="0"/>
              <a:t>-o </a:t>
            </a:r>
            <a:r>
              <a:rPr lang="en-US" sz="1600" dirty="0" err="1" smtClean="0"/>
              <a:t>transformare</a:t>
            </a:r>
            <a:r>
              <a:rPr lang="en-US" sz="1600" dirty="0" smtClean="0"/>
              <a:t> </a:t>
            </a:r>
            <a:r>
              <a:rPr lang="en-US" sz="1600" dirty="0" err="1" smtClean="0"/>
              <a:t>adiabatică</a:t>
            </a:r>
            <a:r>
              <a:rPr lang="en-US" sz="1600" dirty="0" smtClean="0"/>
              <a:t>.</a:t>
            </a:r>
            <a:endParaRPr lang="en-GB" sz="1600" dirty="0" smtClean="0"/>
          </a:p>
          <a:p>
            <a:pPr>
              <a:buFont typeface="Wingdings" pitchFamily="2" charset="2"/>
              <a:buChar char="ü"/>
            </a:pPr>
            <a:r>
              <a:rPr lang="en-US" sz="1600" dirty="0" smtClean="0"/>
              <a:t>La </a:t>
            </a:r>
            <a:r>
              <a:rPr lang="en-US" sz="1600" dirty="0" err="1" smtClean="0"/>
              <a:t>sfârșitul</a:t>
            </a:r>
            <a:r>
              <a:rPr lang="en-US" sz="1600" dirty="0" smtClean="0"/>
              <a:t> </a:t>
            </a:r>
            <a:r>
              <a:rPr lang="en-US" sz="1600" dirty="0" err="1" smtClean="0"/>
              <a:t>acestui</a:t>
            </a:r>
            <a:r>
              <a:rPr lang="en-US" sz="1600" dirty="0" smtClean="0"/>
              <a:t> </a:t>
            </a:r>
            <a:r>
              <a:rPr lang="en-US" sz="1600" dirty="0" err="1" smtClean="0"/>
              <a:t>timp</a:t>
            </a:r>
            <a:r>
              <a:rPr lang="en-US" sz="1600" dirty="0" smtClean="0"/>
              <a:t>, se </a:t>
            </a:r>
            <a:r>
              <a:rPr lang="en-US" sz="1600" dirty="0" err="1" smtClean="0"/>
              <a:t>deschide</a:t>
            </a:r>
            <a:r>
              <a:rPr lang="en-US" sz="1600" dirty="0" smtClean="0"/>
              <a:t> </a:t>
            </a:r>
            <a:r>
              <a:rPr lang="en-US" sz="1600" dirty="0" err="1" smtClean="0"/>
              <a:t>supapa</a:t>
            </a:r>
            <a:r>
              <a:rPr lang="en-US" sz="1600" dirty="0" smtClean="0"/>
              <a:t> de </a:t>
            </a:r>
            <a:r>
              <a:rPr lang="en-US" sz="1600" dirty="0" err="1" smtClean="0"/>
              <a:t>evacuare</a:t>
            </a:r>
            <a:r>
              <a:rPr lang="en-US" sz="1600" dirty="0" smtClean="0"/>
              <a:t>. </a:t>
            </a:r>
            <a:r>
              <a:rPr lang="en-US" sz="1600" dirty="0" err="1" smtClean="0"/>
              <a:t>Presiunea</a:t>
            </a:r>
            <a:r>
              <a:rPr lang="en-US" sz="1600" dirty="0" smtClean="0"/>
              <a:t> </a:t>
            </a:r>
            <a:r>
              <a:rPr lang="en-US" sz="1600" dirty="0" err="1" smtClean="0"/>
              <a:t>scade</a:t>
            </a:r>
            <a:r>
              <a:rPr lang="en-US" sz="1600" dirty="0" smtClean="0"/>
              <a:t> </a:t>
            </a:r>
            <a:r>
              <a:rPr lang="en-US" sz="1600" dirty="0" err="1" smtClean="0"/>
              <a:t>brusc</a:t>
            </a:r>
            <a:r>
              <a:rPr lang="en-US" sz="1600" dirty="0" smtClean="0"/>
              <a:t> </a:t>
            </a:r>
            <a:r>
              <a:rPr lang="en-US" sz="1600" dirty="0" err="1" smtClean="0"/>
              <a:t>până</a:t>
            </a:r>
            <a:r>
              <a:rPr lang="en-US" sz="1600" dirty="0" smtClean="0"/>
              <a:t> la </a:t>
            </a:r>
            <a:r>
              <a:rPr lang="en-US" sz="1600" dirty="0" err="1" smtClean="0"/>
              <a:t>valoarea</a:t>
            </a:r>
            <a:r>
              <a:rPr lang="en-US" sz="1600" dirty="0" smtClean="0"/>
              <a:t> </a:t>
            </a:r>
            <a:r>
              <a:rPr lang="en-US" sz="1600" dirty="0" err="1" smtClean="0"/>
              <a:t>presiunii</a:t>
            </a:r>
            <a:r>
              <a:rPr lang="en-US" sz="1600" dirty="0" smtClean="0"/>
              <a:t> </a:t>
            </a:r>
            <a:r>
              <a:rPr lang="en-US" sz="1600" dirty="0" err="1" smtClean="0"/>
              <a:t>atmosferice</a:t>
            </a:r>
            <a:r>
              <a:rPr lang="en-US" sz="1600" dirty="0" smtClean="0"/>
              <a:t>, </a:t>
            </a:r>
            <a:r>
              <a:rPr lang="en-US" sz="1600" dirty="0" err="1" smtClean="0"/>
              <a:t>proces</a:t>
            </a:r>
            <a:r>
              <a:rPr lang="en-US" sz="1600" dirty="0" smtClean="0"/>
              <a:t> </a:t>
            </a:r>
            <a:r>
              <a:rPr lang="en-US" sz="1600" dirty="0" err="1" smtClean="0"/>
              <a:t>ce</a:t>
            </a:r>
            <a:r>
              <a:rPr lang="en-US" sz="1600" dirty="0" smtClean="0"/>
              <a:t> se </a:t>
            </a:r>
            <a:r>
              <a:rPr lang="en-US" sz="1600" dirty="0" err="1" smtClean="0"/>
              <a:t>realizează</a:t>
            </a:r>
            <a:r>
              <a:rPr lang="en-US" sz="1600" dirty="0" smtClean="0"/>
              <a:t> </a:t>
            </a:r>
            <a:r>
              <a:rPr lang="en-US" sz="1600" dirty="0" err="1" smtClean="0"/>
              <a:t>fără</a:t>
            </a:r>
            <a:r>
              <a:rPr lang="en-US" sz="1600" dirty="0" smtClean="0"/>
              <a:t> </a:t>
            </a:r>
            <a:r>
              <a:rPr lang="en-US" sz="1600" dirty="0" err="1" smtClean="0"/>
              <a:t>schimbarea</a:t>
            </a:r>
            <a:r>
              <a:rPr lang="en-US" sz="1600" dirty="0" smtClean="0"/>
              <a:t> </a:t>
            </a:r>
            <a:r>
              <a:rPr lang="en-US" sz="1600" dirty="0" err="1" smtClean="0"/>
              <a:t>poziției</a:t>
            </a:r>
            <a:r>
              <a:rPr lang="en-US" sz="1600" dirty="0" smtClean="0"/>
              <a:t> </a:t>
            </a:r>
            <a:r>
              <a:rPr lang="en-US" sz="1600" dirty="0" err="1" smtClean="0"/>
              <a:t>pistonului</a:t>
            </a:r>
            <a:r>
              <a:rPr lang="en-US" sz="1600" dirty="0" smtClean="0"/>
              <a:t>. </a:t>
            </a:r>
            <a:r>
              <a:rPr lang="en-US" sz="1600" dirty="0" err="1" smtClean="0"/>
              <a:t>În</a:t>
            </a:r>
            <a:r>
              <a:rPr lang="en-US" sz="1600" dirty="0" smtClean="0"/>
              <a:t> </a:t>
            </a:r>
            <a:r>
              <a:rPr lang="en-US" sz="1600" dirty="0" err="1" smtClean="0"/>
              <a:t>acest</a:t>
            </a:r>
            <a:r>
              <a:rPr lang="en-US" sz="1600" dirty="0" smtClean="0"/>
              <a:t> </a:t>
            </a:r>
            <a:r>
              <a:rPr lang="en-US" sz="1600" dirty="0" err="1" smtClean="0"/>
              <a:t>proces</a:t>
            </a:r>
            <a:r>
              <a:rPr lang="en-US" sz="1600" dirty="0" smtClean="0"/>
              <a:t>, </a:t>
            </a:r>
            <a:r>
              <a:rPr lang="en-US" sz="1600" dirty="0" err="1" smtClean="0"/>
              <a:t>substanța</a:t>
            </a:r>
            <a:r>
              <a:rPr lang="en-US" sz="1600" dirty="0" smtClean="0"/>
              <a:t> de </a:t>
            </a:r>
            <a:r>
              <a:rPr lang="en-US" sz="1600" dirty="0" err="1" smtClean="0"/>
              <a:t>lucru</a:t>
            </a:r>
            <a:r>
              <a:rPr lang="en-US" sz="1600" dirty="0" smtClean="0"/>
              <a:t> </a:t>
            </a:r>
            <a:r>
              <a:rPr lang="en-US" sz="1600" dirty="0" err="1" smtClean="0"/>
              <a:t>cedează</a:t>
            </a:r>
            <a:r>
              <a:rPr lang="en-US" sz="1600" dirty="0" smtClean="0"/>
              <a:t> </a:t>
            </a:r>
            <a:r>
              <a:rPr lang="en-US" sz="1600" dirty="0" err="1" smtClean="0"/>
              <a:t>izocor</a:t>
            </a:r>
            <a:r>
              <a:rPr lang="en-US" sz="1600" dirty="0" smtClean="0"/>
              <a:t> </a:t>
            </a:r>
            <a:r>
              <a:rPr lang="en-US" sz="1600" dirty="0" err="1" smtClean="0"/>
              <a:t>în</a:t>
            </a:r>
            <a:r>
              <a:rPr lang="en-US" sz="1600" dirty="0" smtClean="0"/>
              <a:t> exterior o </a:t>
            </a:r>
            <a:r>
              <a:rPr lang="en-US" sz="1600" dirty="0" err="1" smtClean="0"/>
              <a:t>cantitate</a:t>
            </a:r>
            <a:r>
              <a:rPr lang="en-US" sz="1600" dirty="0" smtClean="0"/>
              <a:t> de </a:t>
            </a:r>
            <a:r>
              <a:rPr lang="en-US" sz="1600" dirty="0" err="1" smtClean="0"/>
              <a:t>căldură</a:t>
            </a:r>
            <a:r>
              <a:rPr lang="en-US" sz="1600" dirty="0" smtClean="0"/>
              <a:t> Q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.</a:t>
            </a:r>
            <a:endParaRPr lang="en-GB" sz="1600" dirty="0"/>
          </a:p>
        </p:txBody>
      </p:sp>
      <p:sp>
        <p:nvSpPr>
          <p:cNvPr id="11" name="Down Arrow 10"/>
          <p:cNvSpPr/>
          <p:nvPr/>
        </p:nvSpPr>
        <p:spPr>
          <a:xfrm>
            <a:off x="2411760" y="3140968"/>
            <a:ext cx="36004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" descr="C:\Users\vali\Desktop\3000000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653136"/>
            <a:ext cx="2522568" cy="1988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228" y="291815"/>
            <a:ext cx="7886700" cy="768286"/>
          </a:xfrm>
        </p:spPr>
        <p:txBody>
          <a:bodyPr>
            <a:normAutofit/>
          </a:bodyPr>
          <a:lstStyle/>
          <a:p>
            <a:pPr algn="ctr"/>
            <a:r>
              <a:rPr lang="ro-RO" sz="2400" dirty="0" smtClean="0"/>
              <a:t>Timpii de funcţionare ai motorului Diesel – </a:t>
            </a:r>
            <a:r>
              <a:rPr lang="ro-RO" sz="2400" b="1" dirty="0" smtClean="0"/>
              <a:t>Timpul IV</a:t>
            </a:r>
            <a:endParaRPr lang="en-GB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75466-5602-4F61-B79B-9333A1C681CE}" type="datetime1">
              <a:rPr lang="en-GB" smtClean="0"/>
              <a:pPr/>
              <a:t>11/01/2017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Valerica Baban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0F7E-92AC-43F3-AB33-89C71352290A}" type="slidenum">
              <a:rPr lang="en-GB" smtClean="0"/>
              <a:pPr/>
              <a:t>27</a:t>
            </a:fld>
            <a:endParaRPr lang="en-GB"/>
          </a:p>
        </p:txBody>
      </p:sp>
      <p:pic>
        <p:nvPicPr>
          <p:cNvPr id="27650" name="Picture 2" descr="http://www.kruse-ltc.com/Diesel/images/diesel_exhaust_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2181225" cy="37623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43608" y="4869160"/>
            <a:ext cx="252028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dirty="0" smtClean="0"/>
              <a:t>IV  Evacuarea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923928" y="126876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o-RO" dirty="0" smtClean="0"/>
              <a:t> </a:t>
            </a:r>
            <a:r>
              <a:rPr lang="en-US" dirty="0" err="1" smtClean="0"/>
              <a:t>Pistonul</a:t>
            </a:r>
            <a:r>
              <a:rPr lang="en-US" dirty="0" smtClean="0"/>
              <a:t> se </a:t>
            </a:r>
            <a:r>
              <a:rPr lang="en-US" dirty="0" err="1" smtClean="0"/>
              <a:t>mișcă</a:t>
            </a:r>
            <a:r>
              <a:rPr lang="en-US" dirty="0" smtClean="0"/>
              <a:t> de la </a:t>
            </a:r>
            <a:r>
              <a:rPr lang="en-US" dirty="0" err="1" smtClean="0"/>
              <a:t>punctul</a:t>
            </a:r>
            <a:r>
              <a:rPr lang="en-US" dirty="0" smtClean="0"/>
              <a:t> mort inferior la </a:t>
            </a:r>
            <a:r>
              <a:rPr lang="en-US" dirty="0" err="1" smtClean="0"/>
              <a:t>cel</a:t>
            </a:r>
            <a:r>
              <a:rPr lang="en-US" dirty="0" smtClean="0"/>
              <a:t> superior,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condițiile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care </a:t>
            </a:r>
            <a:r>
              <a:rPr lang="en-US" dirty="0" err="1" smtClean="0"/>
              <a:t>supapa</a:t>
            </a:r>
            <a:r>
              <a:rPr lang="en-US" dirty="0" smtClean="0"/>
              <a:t> de </a:t>
            </a:r>
            <a:r>
              <a:rPr lang="en-US" dirty="0" err="1" smtClean="0"/>
              <a:t>evacuare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deschisă</a:t>
            </a:r>
            <a:r>
              <a:rPr lang="en-US" dirty="0" smtClean="0"/>
              <a:t>. </a:t>
            </a:r>
            <a:endParaRPr lang="ro-RO" dirty="0" smtClean="0"/>
          </a:p>
          <a:p>
            <a:pPr>
              <a:buFont typeface="Wingdings" pitchFamily="2" charset="2"/>
              <a:buChar char="ü"/>
            </a:pPr>
            <a:r>
              <a:rPr lang="ro-RO" dirty="0" smtClean="0"/>
              <a:t> G</a:t>
            </a:r>
            <a:r>
              <a:rPr lang="en-US" dirty="0" err="1" smtClean="0"/>
              <a:t>azele</a:t>
            </a:r>
            <a:r>
              <a:rPr lang="en-US" dirty="0" smtClean="0"/>
              <a:t> </a:t>
            </a:r>
            <a:r>
              <a:rPr lang="en-US" dirty="0" err="1" smtClean="0"/>
              <a:t>rezultate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urma</a:t>
            </a:r>
            <a:r>
              <a:rPr lang="en-US" dirty="0" smtClean="0"/>
              <a:t> </a:t>
            </a:r>
            <a:r>
              <a:rPr lang="en-US" dirty="0" err="1" smtClean="0"/>
              <a:t>arderii</a:t>
            </a:r>
            <a:r>
              <a:rPr lang="en-US" dirty="0" smtClean="0"/>
              <a:t> </a:t>
            </a:r>
            <a:r>
              <a:rPr lang="en-US" dirty="0" err="1" smtClean="0"/>
              <a:t>sunt</a:t>
            </a:r>
            <a:r>
              <a:rPr lang="en-US" dirty="0" smtClean="0"/>
              <a:t> evacuate, </a:t>
            </a:r>
            <a:r>
              <a:rPr lang="en-US" dirty="0" err="1" smtClean="0"/>
              <a:t>iar</a:t>
            </a:r>
            <a:r>
              <a:rPr lang="en-US" dirty="0" smtClean="0"/>
              <a:t> </a:t>
            </a:r>
            <a:r>
              <a:rPr lang="en-US" dirty="0" err="1" smtClean="0"/>
              <a:t>pistonul</a:t>
            </a:r>
            <a:r>
              <a:rPr lang="en-US" dirty="0" smtClean="0"/>
              <a:t> se </a:t>
            </a:r>
            <a:r>
              <a:rPr lang="en-US" dirty="0" err="1" smtClean="0"/>
              <a:t>află</a:t>
            </a:r>
            <a:r>
              <a:rPr lang="en-US" dirty="0" smtClean="0"/>
              <a:t> la </a:t>
            </a:r>
            <a:r>
              <a:rPr lang="en-US" dirty="0" err="1" smtClean="0"/>
              <a:t>sfârșitul</a:t>
            </a:r>
            <a:r>
              <a:rPr lang="en-US" dirty="0" smtClean="0"/>
              <a:t> </a:t>
            </a:r>
            <a:r>
              <a:rPr lang="en-US" dirty="0" err="1" smtClean="0"/>
              <a:t>timpului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poziția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care </a:t>
            </a:r>
            <a:r>
              <a:rPr lang="en-US" dirty="0" err="1" smtClean="0"/>
              <a:t>poate</a:t>
            </a:r>
            <a:r>
              <a:rPr lang="en-US" dirty="0" smtClean="0"/>
              <a:t> </a:t>
            </a:r>
            <a:r>
              <a:rPr lang="en-US" dirty="0" err="1" smtClean="0"/>
              <a:t>începe</a:t>
            </a:r>
            <a:r>
              <a:rPr lang="en-US" dirty="0" smtClean="0"/>
              <a:t> un </a:t>
            </a:r>
            <a:r>
              <a:rPr lang="en-US" dirty="0" err="1" smtClean="0"/>
              <a:t>nou</a:t>
            </a:r>
            <a:r>
              <a:rPr lang="en-US" dirty="0" smtClean="0"/>
              <a:t> </a:t>
            </a:r>
            <a:r>
              <a:rPr lang="en-US" dirty="0" err="1" smtClean="0"/>
              <a:t>ciclu</a:t>
            </a:r>
            <a:r>
              <a:rPr lang="en-US" dirty="0" smtClean="0"/>
              <a:t>.</a:t>
            </a:r>
            <a:endParaRPr lang="en-GB" dirty="0"/>
          </a:p>
        </p:txBody>
      </p:sp>
      <p:pic>
        <p:nvPicPr>
          <p:cNvPr id="10" name="Picture 1" descr="C:\Users\vali\Desktop\300000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3" y="3375096"/>
            <a:ext cx="3888432" cy="3065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b="1" dirty="0" smtClean="0"/>
              <a:t>Diferenţă între Otto şi Diesel</a:t>
            </a:r>
            <a:endParaRPr lang="en-GB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75466-5602-4F61-B79B-9333A1C681CE}" type="datetime1">
              <a:rPr lang="en-GB" smtClean="0"/>
              <a:pPr/>
              <a:t>11/01/2017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Valerica Baban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0F7E-92AC-43F3-AB33-89C71352290A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187624" y="1556792"/>
            <a:ext cx="6912768" cy="3916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Motorul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Diesel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aspiră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aer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comprimă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şi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apoi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injectată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motorina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care se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aprinde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Motorul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Otto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foloseşte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rată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compresie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variază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între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8:1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şi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12:1.</a:t>
            </a:r>
            <a:endPara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Motorul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Diesel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foloseşte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rată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compresie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mult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mare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şi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anume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14:1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până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la 25:1.</a:t>
            </a:r>
            <a:endPara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Motorul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Otto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foloseşte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un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carburator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unde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amestecată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benzina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cu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aerul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pompă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injecţie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carburantul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nu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injectat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direct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cilindru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Motorul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Diesel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foloseşte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injecţie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directă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care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combustibilul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injectat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direct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cilindru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Motorul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Otto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aspiră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un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amestec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benzină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şi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aer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comprimă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şi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aprinde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cu o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scânteie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electrică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62392"/>
          </a:xfrm>
        </p:spPr>
        <p:txBody>
          <a:bodyPr>
            <a:normAutofit/>
          </a:bodyPr>
          <a:lstStyle/>
          <a:p>
            <a:r>
              <a:rPr lang="ro-RO" dirty="0" smtClean="0"/>
              <a:t>Randamentul motorului Diesel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75466-5602-4F61-B79B-9333A1C681CE}" type="datetime1">
              <a:rPr lang="en-GB" smtClean="0"/>
              <a:pPr/>
              <a:t>11/01/2017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Valerica Baban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0F7E-92AC-43F3-AB33-89C71352290A}" type="slidenum">
              <a:rPr lang="en-GB" smtClean="0"/>
              <a:pPr/>
              <a:t>29</a:t>
            </a:fld>
            <a:endParaRPr lang="en-GB"/>
          </a:p>
        </p:txBody>
      </p:sp>
      <p:pic>
        <p:nvPicPr>
          <p:cNvPr id="6" name="Picture 1" descr="C:\Users\vali\Desktop\300000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12776"/>
            <a:ext cx="4276725" cy="33718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580112" y="1484784"/>
            <a:ext cx="2430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u="sng" dirty="0" smtClean="0"/>
              <a:t>Se consideră cunoscute:</a:t>
            </a:r>
          </a:p>
          <a:p>
            <a:endParaRPr lang="en-GB" dirty="0"/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4860032" y="2204864"/>
          <a:ext cx="863600" cy="791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2" name="Equation" r:id="rId4" imgW="482400" imgH="431640" progId="Equation.DSMT4">
                  <p:embed/>
                </p:oleObj>
              </mc:Choice>
              <mc:Fallback>
                <p:oleObj name="Equation" r:id="rId4" imgW="48240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2204864"/>
                        <a:ext cx="863600" cy="7915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6732240" y="2636912"/>
          <a:ext cx="795338" cy="774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3" name="Equation" r:id="rId6" imgW="444240" imgH="431640" progId="Equation.DSMT4">
                  <p:embed/>
                </p:oleObj>
              </mc:Choice>
              <mc:Fallback>
                <p:oleObj name="Equation" r:id="rId6" imgW="444240" imgH="431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2636912"/>
                        <a:ext cx="795338" cy="77413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372200" y="2276872"/>
            <a:ext cx="2431435" cy="369332"/>
          </a:xfrm>
          <a:prstGeom prst="rect">
            <a:avLst/>
          </a:prstGeom>
          <a:solidFill>
            <a:srgbClr val="CBF3FB"/>
          </a:solidFill>
        </p:spPr>
        <p:txBody>
          <a:bodyPr wrap="none" rtlCol="0">
            <a:spAutoFit/>
          </a:bodyPr>
          <a:lstStyle/>
          <a:p>
            <a:r>
              <a:rPr lang="ro-RO" dirty="0" smtClean="0"/>
              <a:t>Raportele de compresie</a:t>
            </a:r>
            <a:endParaRPr lang="en-GB" dirty="0"/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5652120" y="3861048"/>
          <a:ext cx="272097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4" name="Equation" r:id="rId8" imgW="1079280" imgH="431640" progId="Equation.DSMT4">
                  <p:embed/>
                </p:oleObj>
              </mc:Choice>
              <mc:Fallback>
                <p:oleObj name="Equation" r:id="rId8" imgW="1079280" imgH="431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3861048"/>
                        <a:ext cx="2720975" cy="1087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7596336" y="2636912"/>
          <a:ext cx="817562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5" name="Equation" r:id="rId10" imgW="457200" imgH="431640" progId="Equation.DSMT4">
                  <p:embed/>
                </p:oleObj>
              </mc:Choice>
              <mc:Fallback>
                <p:oleObj name="Equation" r:id="rId10" imgW="457200" imgH="4316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336" y="2636912"/>
                        <a:ext cx="817562" cy="7747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480986" y="5037524"/>
            <a:ext cx="31672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Ciclul termodinamic format din: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o-RO" dirty="0" smtClean="0"/>
              <a:t>2 </a:t>
            </a:r>
            <a:r>
              <a:rPr lang="ro-RO" b="1" dirty="0" smtClean="0"/>
              <a:t>adiabate</a:t>
            </a:r>
            <a:r>
              <a:rPr lang="ro-RO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o-RO" b="1" dirty="0" smtClean="0"/>
              <a:t> izocoră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o-RO" b="1" dirty="0" smtClean="0"/>
              <a:t> izobară</a:t>
            </a:r>
            <a:endParaRPr lang="ro-RO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2124" y="238210"/>
            <a:ext cx="7498080" cy="573630"/>
          </a:xfrm>
        </p:spPr>
        <p:txBody>
          <a:bodyPr>
            <a:normAutofit/>
          </a:bodyPr>
          <a:lstStyle/>
          <a:p>
            <a:pPr algn="ctr"/>
            <a:r>
              <a:rPr lang="ro-RO" b="1" dirty="0" smtClean="0"/>
              <a:t>Maşina termică monotermă</a:t>
            </a:r>
            <a:endParaRPr lang="en-GB" b="1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60821-ADF5-4C49-8092-0351FA14076E}" type="datetime1">
              <a:rPr lang="en-GB" smtClean="0"/>
              <a:t>11/01/2017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Valerica Baban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8343F-AB10-4C6D-9DA9-067D49C405D0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3" name="Picture 3" descr="C:\Users\vali\Desktop\300000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0809" y="1941489"/>
            <a:ext cx="3334541" cy="28087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52124" y="4202268"/>
            <a:ext cx="4188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3200" dirty="0" smtClean="0">
                <a:solidFill>
                  <a:srgbClr val="FF0000"/>
                </a:solidFill>
              </a:rPr>
              <a:t>IMPOSIBIL  PRACTIC!!!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6549" y="4740699"/>
            <a:ext cx="51012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sz="2400" dirty="0" smtClean="0">
                <a:solidFill>
                  <a:srgbClr val="FF0000"/>
                </a:solidFill>
              </a:rPr>
              <a:t>Este imposibil de convertit în totalitate </a:t>
            </a:r>
          </a:p>
          <a:p>
            <a:pPr algn="ctr"/>
            <a:r>
              <a:rPr lang="ro-RO" sz="2400" dirty="0" smtClean="0">
                <a:solidFill>
                  <a:srgbClr val="FF0000"/>
                </a:solidFill>
              </a:rPr>
              <a:t>căldura în lucru mecanic.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>
            <a:off x="7088980" y="3762952"/>
            <a:ext cx="502568" cy="351840"/>
          </a:xfrm>
          <a:prstGeom prst="curvedDown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551476" y="5093786"/>
            <a:ext cx="2016224" cy="1152128"/>
          </a:xfrm>
          <a:prstGeom prst="wedgeRoundRectCallout">
            <a:avLst>
              <a:gd name="adj1" fmla="val -13864"/>
              <a:gd name="adj2" fmla="val -125501"/>
              <a:gd name="adj3" fmla="val 16667"/>
            </a:avLst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dirty="0" smtClean="0">
                <a:solidFill>
                  <a:schemeClr val="tx1"/>
                </a:solidFill>
              </a:rPr>
              <a:t>Proces ciclic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8650" y="961262"/>
            <a:ext cx="49091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/>
              <a:t>Maşina termică </a:t>
            </a:r>
            <a:r>
              <a:rPr lang="ro-RO" dirty="0" smtClean="0"/>
              <a:t>= Un </a:t>
            </a:r>
            <a:r>
              <a:rPr lang="ro-RO" dirty="0"/>
              <a:t>sistem termodinamic (gaz închis într-un cilindru cu piston mobil) care efectuând un proces ciclic produce lucru mecanic.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2756" y="2200649"/>
            <a:ext cx="48123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/>
              <a:t>Maşina termică  </a:t>
            </a:r>
            <a:r>
              <a:rPr lang="ro-RO" b="1" u="sng" dirty="0" smtClean="0"/>
              <a:t>monotermă</a:t>
            </a:r>
            <a:r>
              <a:rPr lang="ro-RO" b="1" dirty="0" smtClean="0"/>
              <a:t> </a:t>
            </a:r>
            <a:r>
              <a:rPr lang="ro-RO" dirty="0" smtClean="0"/>
              <a:t>= schimbă caldură cu un singur rezervor de căldură</a:t>
            </a:r>
            <a:endParaRPr lang="ro-RO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139" y="3335720"/>
            <a:ext cx="324802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32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b="1" dirty="0" smtClean="0"/>
              <a:t>Randamentul Otto versus Diesel</a:t>
            </a:r>
            <a:endParaRPr lang="en-GB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75466-5602-4F61-B79B-9333A1C681CE}" type="datetime1">
              <a:rPr lang="en-GB" smtClean="0"/>
              <a:pPr/>
              <a:t>11/01/2017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Valerica Baban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0F7E-92AC-43F3-AB33-89C71352290A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971600" y="1988840"/>
            <a:ext cx="745428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Randamentul este o mărime adimensională și subunitară.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Randamentul unui motor cu aprindere prin scânteie este de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aproximativ 25%, iar al motorului Diesel , care este un motor cu </a:t>
            </a: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aprindere prin compresie , este de </a:t>
            </a:r>
            <a:r>
              <a:rPr lang="ro-RO" sz="2000" dirty="0" smtClean="0"/>
              <a:t>este de 35%.</a:t>
            </a:r>
            <a:endParaRPr lang="en-GB" sz="2000" dirty="0" smtClean="0"/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o-R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Bibliografie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400" dirty="0" smtClean="0">
                <a:hlinkClick r:id="rId2"/>
              </a:rPr>
              <a:t>http://en.wikipedia.org/wiki/Karl_Benz</a:t>
            </a:r>
            <a:endParaRPr lang="ro-RO" sz="1400" dirty="0" smtClean="0"/>
          </a:p>
          <a:p>
            <a:r>
              <a:rPr lang="en-GB" sz="1400" dirty="0" smtClean="0">
                <a:hlinkClick r:id="rId3"/>
              </a:rPr>
              <a:t>http://en.wikipedia.org/wiki/Gottlieb_Daimler</a:t>
            </a:r>
            <a:endParaRPr lang="ro-RO" sz="1400" dirty="0" smtClean="0"/>
          </a:p>
          <a:p>
            <a:r>
              <a:rPr lang="en-GB" sz="1400" dirty="0" smtClean="0">
                <a:hlinkClick r:id="rId4"/>
              </a:rPr>
              <a:t>http://en.wikipedia.org/wiki/Nikolaus_Otto</a:t>
            </a:r>
            <a:endParaRPr lang="ro-RO" sz="1400" dirty="0" smtClean="0"/>
          </a:p>
          <a:p>
            <a:r>
              <a:rPr lang="en-GB" sz="1400" dirty="0" smtClean="0">
                <a:hlinkClick r:id="rId5"/>
              </a:rPr>
              <a:t>http://ffden-2.phys.uaf.edu/212_fall2009.web/Isaac_Hebert/Otto_Cycle.html</a:t>
            </a:r>
            <a:endParaRPr lang="ro-RO" sz="1400" dirty="0" smtClean="0"/>
          </a:p>
          <a:p>
            <a:r>
              <a:rPr lang="en-GB" sz="1400" dirty="0" smtClean="0">
                <a:hlinkClick r:id="rId6"/>
              </a:rPr>
              <a:t>http://www.kruse-ltc.com/Otto/otto_cycle.php</a:t>
            </a:r>
            <a:endParaRPr lang="ro-RO" sz="1400" dirty="0" smtClean="0"/>
          </a:p>
          <a:p>
            <a:r>
              <a:rPr lang="en-GB" sz="1400" dirty="0" smtClean="0"/>
              <a:t>https://www1.ethz.ch/uns/edu/teach/bachelor/autumn/energmob/Encycl_Energy_2004_ICE_Vehicles.pdf</a:t>
            </a:r>
            <a:endParaRPr lang="en-GB" sz="1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CC741-3C78-4DC3-BDCB-8974D7F97117}" type="datetime1">
              <a:rPr lang="en-GB" smtClean="0"/>
              <a:pPr/>
              <a:t>11/01/2017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Valerica Baban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0F7E-92AC-43F3-AB33-89C71352290A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0"/>
            <a:ext cx="7498080" cy="836712"/>
          </a:xfrm>
        </p:spPr>
        <p:txBody>
          <a:bodyPr/>
          <a:lstStyle/>
          <a:p>
            <a:pPr algn="ctr"/>
            <a:r>
              <a:rPr lang="ro-RO" dirty="0" smtClean="0"/>
              <a:t>Principiul II</a:t>
            </a:r>
            <a:endParaRPr lang="en-GB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6C5A-C507-4AB4-AE0F-B5172D222FFA}" type="datetime1">
              <a:rPr lang="en-GB" smtClean="0"/>
              <a:t>11/01/2017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Valerica Baban</a:t>
            </a:r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8343F-AB10-4C6D-9DA9-067D49C405D0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558453" y="3035507"/>
            <a:ext cx="734481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o-RO" sz="2400" b="1" dirty="0" smtClean="0"/>
              <a:t>Căldura se tranferă </a:t>
            </a:r>
            <a:r>
              <a:rPr lang="ro-RO" sz="2400" b="1" u="sng" dirty="0" smtClean="0"/>
              <a:t>spontan</a:t>
            </a:r>
            <a:r>
              <a:rPr lang="ro-RO" sz="2400" b="1" dirty="0" smtClean="0"/>
              <a:t> de la un sistem cu </a:t>
            </a:r>
          </a:p>
          <a:p>
            <a:r>
              <a:rPr lang="ro-RO" sz="2400" b="1" dirty="0"/>
              <a:t>t</a:t>
            </a:r>
            <a:r>
              <a:rPr lang="ro-RO" sz="2400" b="1" dirty="0" smtClean="0"/>
              <a:t>emperatura mare la un sistem cu temperatura </a:t>
            </a:r>
          </a:p>
          <a:p>
            <a:r>
              <a:rPr lang="ro-RO" sz="2400" b="1" dirty="0" smtClean="0"/>
              <a:t>mică,  niciodată invers.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6140" y="2479428"/>
            <a:ext cx="3392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u="sng" dirty="0" smtClean="0"/>
              <a:t>Formularea lui R. Clausius</a:t>
            </a:r>
            <a:endParaRPr lang="en-GB" sz="24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517409" y="1264836"/>
            <a:ext cx="7426905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o-RO" sz="2400" b="1" dirty="0" smtClean="0"/>
              <a:t>Este imposibil de a converti integral căldura în</a:t>
            </a:r>
          </a:p>
          <a:p>
            <a:r>
              <a:rPr lang="ro-RO" sz="2400" b="1" dirty="0"/>
              <a:t>l</a:t>
            </a:r>
            <a:r>
              <a:rPr lang="ro-RO" sz="2400" b="1" dirty="0" smtClean="0"/>
              <a:t>ucru mecanic în urma unui proces ciclic reversibil </a:t>
            </a:r>
          </a:p>
          <a:p>
            <a:r>
              <a:rPr lang="ro-RO" sz="2400" b="1" dirty="0" smtClean="0"/>
              <a:t>folosind o singură sursă de căldură.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7409" y="828108"/>
            <a:ext cx="5328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u="sng" dirty="0" smtClean="0"/>
              <a:t>Formularea lui W. Thomson – Lord Kelvin</a:t>
            </a:r>
            <a:endParaRPr lang="en-GB" sz="24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517408" y="4585680"/>
            <a:ext cx="757752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o-RO" sz="2400" b="1" dirty="0" smtClean="0"/>
              <a:t>În orice sistem izolat, în timp, creşte dezordinea. </a:t>
            </a:r>
            <a:endParaRPr lang="ro-RO" sz="2400" b="1" dirty="0"/>
          </a:p>
          <a:p>
            <a:r>
              <a:rPr lang="ro-RO" sz="2400" b="1" dirty="0" smtClean="0"/>
              <a:t>O măsură a dezordinii este entropia.  Într-un sistem</a:t>
            </a:r>
          </a:p>
          <a:p>
            <a:r>
              <a:rPr lang="ro-RO" sz="2400" b="1" dirty="0"/>
              <a:t>i</a:t>
            </a:r>
            <a:r>
              <a:rPr lang="ro-RO" sz="2400" b="1" dirty="0" smtClean="0"/>
              <a:t>zolat entropia creşte în timp.</a:t>
            </a:r>
          </a:p>
        </p:txBody>
      </p:sp>
      <p:pic>
        <p:nvPicPr>
          <p:cNvPr id="3074" name="Picture 2" descr="C:\Users\vali\Desktop\300000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2406" y="5812374"/>
            <a:ext cx="3312368" cy="1045626"/>
          </a:xfrm>
          <a:prstGeom prst="rect">
            <a:avLst/>
          </a:prstGeom>
          <a:noFill/>
        </p:spPr>
      </p:pic>
      <p:pic>
        <p:nvPicPr>
          <p:cNvPr id="2050" name="Picture 2" descr="Clausi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2735571"/>
            <a:ext cx="1517409" cy="1800200"/>
          </a:xfrm>
          <a:prstGeom prst="rect">
            <a:avLst/>
          </a:prstGeom>
          <a:noFill/>
        </p:spPr>
      </p:pic>
      <p:pic>
        <p:nvPicPr>
          <p:cNvPr id="2052" name="Picture 4" descr="Lord Kelvin photograp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80" y="934403"/>
            <a:ext cx="1403648" cy="176094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604708" y="4132619"/>
            <a:ext cx="3815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u="sng" dirty="0" smtClean="0"/>
              <a:t>Formularea folosind entropia</a:t>
            </a:r>
            <a:endParaRPr lang="en-GB" sz="2400" u="sng" dirty="0"/>
          </a:p>
        </p:txBody>
      </p:sp>
    </p:spTree>
    <p:extLst>
      <p:ext uri="{BB962C8B-B14F-4D97-AF65-F5344CB8AC3E}">
        <p14:creationId xmlns:p14="http://schemas.microsoft.com/office/powerpoint/2010/main" val="158880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20072" y="608826"/>
            <a:ext cx="2952328" cy="868640"/>
          </a:xfrm>
        </p:spPr>
        <p:txBody>
          <a:bodyPr>
            <a:normAutofit fontScale="90000"/>
          </a:bodyPr>
          <a:lstStyle/>
          <a:p>
            <a:pPr algn="ctr"/>
            <a:r>
              <a:rPr lang="ro-RO" sz="2800" b="1" dirty="0" smtClean="0"/>
              <a:t>Ciclul Carnot </a:t>
            </a:r>
            <a:r>
              <a:rPr lang="ro-RO" sz="2800" dirty="0" smtClean="0"/>
              <a:t/>
            </a:r>
            <a:br>
              <a:rPr lang="ro-RO" sz="2800" dirty="0" smtClean="0"/>
            </a:br>
            <a:r>
              <a:rPr lang="ro-RO" sz="2800" dirty="0" smtClean="0"/>
              <a:t>motorul termic ideal</a:t>
            </a:r>
            <a:endParaRPr lang="en-GB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117AC-4814-48E1-9224-B02567B3D9C5}" type="datetime1">
              <a:rPr lang="en-GB" smtClean="0"/>
              <a:pPr/>
              <a:t>11/01/2017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Valerica Baban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0F7E-92AC-43F3-AB33-89C71352290A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1026" name="Picture 2" descr="C:\Users\vali\Desktop\300000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468" y="1344865"/>
            <a:ext cx="3514725" cy="4105275"/>
          </a:xfrm>
          <a:prstGeom prst="rect">
            <a:avLst/>
          </a:prstGeom>
          <a:noFill/>
        </p:spPr>
      </p:pic>
      <p:pic>
        <p:nvPicPr>
          <p:cNvPr id="8" name="Picture 2" descr="http://www.fordham.edu/images/undergraduate/chemistry/pchem2/CarnotM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9511" y="1775222"/>
            <a:ext cx="4392488" cy="3456384"/>
          </a:xfrm>
          <a:prstGeom prst="rect">
            <a:avLst/>
          </a:prstGeom>
          <a:noFill/>
        </p:spPr>
      </p:pic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02342"/>
              </p:ext>
            </p:extLst>
          </p:nvPr>
        </p:nvGraphicFramePr>
        <p:xfrm>
          <a:off x="92075" y="5589588"/>
          <a:ext cx="4481513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5" imgW="1777680" imgH="431640" progId="Equation.DSMT4">
                  <p:embed/>
                </p:oleObj>
              </mc:Choice>
              <mc:Fallback>
                <p:oleObj name="Equation" r:id="rId5" imgW="1777680" imgH="431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" y="5589588"/>
                        <a:ext cx="4481513" cy="1087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021843"/>
              </p:ext>
            </p:extLst>
          </p:nvPr>
        </p:nvGraphicFramePr>
        <p:xfrm>
          <a:off x="5220072" y="5231606"/>
          <a:ext cx="3347826" cy="1001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Equation" r:id="rId7" imgW="1485720" imgH="431640" progId="Equation.DSMT4">
                  <p:embed/>
                </p:oleObj>
              </mc:Choice>
              <mc:Fallback>
                <p:oleObj name="Equation" r:id="rId7" imgW="1485720" imgH="431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5231606"/>
                        <a:ext cx="3347826" cy="10014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395536" y="378112"/>
            <a:ext cx="4572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o-RO" b="1" dirty="0" smtClean="0"/>
              <a:t>Maşina termică  </a:t>
            </a:r>
            <a:r>
              <a:rPr lang="ro-RO" b="1" u="sng" dirty="0" smtClean="0"/>
              <a:t>bitermă</a:t>
            </a:r>
            <a:r>
              <a:rPr lang="ro-RO" b="1" dirty="0" smtClean="0"/>
              <a:t> </a:t>
            </a:r>
            <a:r>
              <a:rPr lang="ro-RO" dirty="0" smtClean="0"/>
              <a:t>= schimbă caldură cu un 2 rezervoare de căldură</a:t>
            </a:r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b="1" dirty="0" smtClean="0"/>
              <a:t>Motor</a:t>
            </a:r>
            <a:endParaRPr lang="ro-RO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75466-5602-4F61-B79B-9333A1C681CE}" type="datetime1">
              <a:rPr lang="en-GB" smtClean="0"/>
              <a:pPr/>
              <a:t>11/01/2017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Valerica Baban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0F7E-92AC-43F3-AB33-89C71352290A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295986" y="1281234"/>
            <a:ext cx="541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Este un sistem care transformă energia în lucru mecanic</a:t>
            </a:r>
            <a:endParaRPr lang="ro-RO" dirty="0"/>
          </a:p>
        </p:txBody>
      </p:sp>
      <p:sp>
        <p:nvSpPr>
          <p:cNvPr id="8" name="TextBox 7"/>
          <p:cNvSpPr txBox="1"/>
          <p:nvPr/>
        </p:nvSpPr>
        <p:spPr>
          <a:xfrm>
            <a:off x="674423" y="3193009"/>
            <a:ext cx="116910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o-RO" b="1" dirty="0" smtClean="0"/>
              <a:t>Motoare </a:t>
            </a:r>
            <a:endParaRPr lang="ro-RO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369503" y="2155523"/>
            <a:ext cx="1034257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o-RO" b="1" dirty="0" smtClean="0"/>
              <a:t>termice</a:t>
            </a:r>
            <a:endParaRPr lang="ro-RO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75439" y="3845219"/>
            <a:ext cx="1117614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o-RO" b="1" dirty="0" smtClean="0"/>
              <a:t>electrice</a:t>
            </a:r>
            <a:endParaRPr lang="ro-RO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278772" y="2536972"/>
            <a:ext cx="145264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o-RO" dirty="0"/>
              <a:t>t</a:t>
            </a:r>
            <a:r>
              <a:rPr lang="ro-RO" dirty="0" smtClean="0"/>
              <a:t>ransformă </a:t>
            </a:r>
          </a:p>
          <a:p>
            <a:r>
              <a:rPr lang="ro-RO" b="1" dirty="0" smtClean="0"/>
              <a:t>căldura</a:t>
            </a:r>
            <a:r>
              <a:rPr lang="ro-RO" dirty="0" smtClean="0"/>
              <a:t>  în L</a:t>
            </a:r>
            <a:endParaRPr lang="ro-RO" dirty="0"/>
          </a:p>
        </p:txBody>
      </p:sp>
      <p:sp>
        <p:nvSpPr>
          <p:cNvPr id="13" name="TextBox 12"/>
          <p:cNvSpPr txBox="1"/>
          <p:nvPr/>
        </p:nvSpPr>
        <p:spPr>
          <a:xfrm>
            <a:off x="2280637" y="4214090"/>
            <a:ext cx="3470181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o-RO" dirty="0"/>
              <a:t>t</a:t>
            </a:r>
            <a:r>
              <a:rPr lang="ro-RO" dirty="0" smtClean="0"/>
              <a:t>ransformă </a:t>
            </a:r>
            <a:r>
              <a:rPr lang="ro-RO" b="1" dirty="0" smtClean="0"/>
              <a:t>energia electrică </a:t>
            </a:r>
            <a:r>
              <a:rPr lang="ro-RO" dirty="0" smtClean="0"/>
              <a:t>în L</a:t>
            </a:r>
            <a:endParaRPr lang="ro-RO" dirty="0"/>
          </a:p>
        </p:txBody>
      </p:sp>
      <p:sp>
        <p:nvSpPr>
          <p:cNvPr id="14" name="TextBox 13"/>
          <p:cNvSpPr txBox="1"/>
          <p:nvPr/>
        </p:nvSpPr>
        <p:spPr>
          <a:xfrm>
            <a:off x="4939914" y="1933719"/>
            <a:ext cx="1920654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ro-RO" dirty="0" smtClean="0"/>
              <a:t>Cu ardere externă</a:t>
            </a:r>
            <a:endParaRPr lang="ro-RO" dirty="0"/>
          </a:p>
        </p:txBody>
      </p:sp>
      <p:sp>
        <p:nvSpPr>
          <p:cNvPr id="15" name="TextBox 14"/>
          <p:cNvSpPr txBox="1"/>
          <p:nvPr/>
        </p:nvSpPr>
        <p:spPr>
          <a:xfrm>
            <a:off x="4937449" y="2770116"/>
            <a:ext cx="186134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o-RO" dirty="0" smtClean="0"/>
              <a:t>Cu ardere internă</a:t>
            </a:r>
            <a:endParaRPr lang="ro-RO" dirty="0"/>
          </a:p>
        </p:txBody>
      </p:sp>
      <p:sp>
        <p:nvSpPr>
          <p:cNvPr id="16" name="TextBox 15"/>
          <p:cNvSpPr txBox="1"/>
          <p:nvPr/>
        </p:nvSpPr>
        <p:spPr>
          <a:xfrm>
            <a:off x="7185757" y="1920537"/>
            <a:ext cx="1768433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o-RO" dirty="0" smtClean="0"/>
              <a:t>Motorul cu aburi</a:t>
            </a:r>
            <a:endParaRPr lang="ro-RO" dirty="0"/>
          </a:p>
        </p:txBody>
      </p:sp>
      <p:sp>
        <p:nvSpPr>
          <p:cNvPr id="17" name="TextBox 16"/>
          <p:cNvSpPr txBox="1"/>
          <p:nvPr/>
        </p:nvSpPr>
        <p:spPr>
          <a:xfrm>
            <a:off x="7260873" y="2648407"/>
            <a:ext cx="148790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o-RO" dirty="0" smtClean="0"/>
              <a:t>Motorul Otto</a:t>
            </a:r>
            <a:endParaRPr lang="ro-RO" dirty="0"/>
          </a:p>
        </p:txBody>
      </p:sp>
      <p:sp>
        <p:nvSpPr>
          <p:cNvPr id="18" name="TextBox 17"/>
          <p:cNvSpPr txBox="1"/>
          <p:nvPr/>
        </p:nvSpPr>
        <p:spPr>
          <a:xfrm>
            <a:off x="7185757" y="3019137"/>
            <a:ext cx="76976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o-RO" dirty="0" smtClean="0"/>
              <a:t>Diesel</a:t>
            </a:r>
            <a:endParaRPr lang="ro-RO" dirty="0"/>
          </a:p>
        </p:txBody>
      </p:sp>
      <p:sp>
        <p:nvSpPr>
          <p:cNvPr id="19" name="TextBox 18"/>
          <p:cNvSpPr txBox="1"/>
          <p:nvPr/>
        </p:nvSpPr>
        <p:spPr>
          <a:xfrm>
            <a:off x="7157851" y="3377675"/>
            <a:ext cx="193213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o-RO" dirty="0" smtClean="0"/>
              <a:t>Motorul cu reacţie</a:t>
            </a:r>
            <a:endParaRPr lang="ro-RO" dirty="0"/>
          </a:p>
        </p:txBody>
      </p:sp>
      <p:cxnSp>
        <p:nvCxnSpPr>
          <p:cNvPr id="21" name="Straight Arrow Connector 20"/>
          <p:cNvCxnSpPr>
            <a:stCxn id="8" idx="3"/>
            <a:endCxn id="9" idx="1"/>
          </p:cNvCxnSpPr>
          <p:nvPr/>
        </p:nvCxnSpPr>
        <p:spPr>
          <a:xfrm flipV="1">
            <a:off x="1843526" y="2340189"/>
            <a:ext cx="525977" cy="1037486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769139" y="3509936"/>
            <a:ext cx="580685" cy="577863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301239" y="2152088"/>
            <a:ext cx="1636210" cy="23312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336756" y="2458739"/>
            <a:ext cx="1600693" cy="375732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4" idx="3"/>
            <a:endCxn id="16" idx="1"/>
          </p:cNvCxnSpPr>
          <p:nvPr/>
        </p:nvCxnSpPr>
        <p:spPr>
          <a:xfrm flipV="1">
            <a:off x="6860568" y="2105203"/>
            <a:ext cx="325189" cy="13182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6805216" y="2858932"/>
            <a:ext cx="503088" cy="92895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6805216" y="3086447"/>
            <a:ext cx="380541" cy="113627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19" idx="1"/>
          </p:cNvCxnSpPr>
          <p:nvPr/>
        </p:nvCxnSpPr>
        <p:spPr>
          <a:xfrm>
            <a:off x="6707596" y="3139448"/>
            <a:ext cx="450255" cy="422893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475656" y="5134199"/>
            <a:ext cx="67030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u="sng" dirty="0" smtClean="0"/>
              <a:t>Motoarele termice </a:t>
            </a:r>
            <a:r>
              <a:rPr lang="ro-RO" dirty="0" smtClean="0"/>
              <a:t>funcţionează </a:t>
            </a:r>
            <a:r>
              <a:rPr lang="ro-RO" dirty="0"/>
              <a:t>pe baza unui </a:t>
            </a:r>
            <a:r>
              <a:rPr lang="ro-RO" dirty="0">
                <a:hlinkClick r:id="rId2" tooltip="Ciclu termodinamic"/>
              </a:rPr>
              <a:t>ciclu termodinamic</a:t>
            </a:r>
            <a:r>
              <a:rPr lang="ro-RO" dirty="0"/>
              <a:t> realizat cu ajutorul unui </a:t>
            </a:r>
            <a:r>
              <a:rPr lang="ro-RO" dirty="0">
                <a:hlinkClick r:id="rId3" tooltip="Fluid"/>
              </a:rPr>
              <a:t>fluid</a:t>
            </a:r>
            <a:r>
              <a:rPr lang="ro-R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1957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1417"/>
            <a:ext cx="8330875" cy="1143000"/>
          </a:xfrm>
        </p:spPr>
        <p:txBody>
          <a:bodyPr>
            <a:normAutofit/>
          </a:bodyPr>
          <a:lstStyle/>
          <a:p>
            <a:pPr algn="ctr"/>
            <a:r>
              <a:rPr lang="ro-RO" sz="2400" b="1" dirty="0" smtClean="0"/>
              <a:t>Motoare cu ardere externă versus motoare cu ardere internă</a:t>
            </a:r>
            <a:endParaRPr lang="ro-RO" sz="24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75466-5602-4F61-B79B-9333A1C681CE}" type="datetime1">
              <a:rPr lang="en-GB" smtClean="0"/>
              <a:pPr/>
              <a:t>11/01/2017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Valerica Baban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0F7E-92AC-43F3-AB33-89C71352290A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835338" y="1365157"/>
            <a:ext cx="3473323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o-RO" dirty="0" smtClean="0"/>
              <a:t>Motor termic cu </a:t>
            </a:r>
            <a:r>
              <a:rPr lang="ro-RO" b="1" dirty="0" smtClean="0"/>
              <a:t>ardere externă </a:t>
            </a:r>
            <a:endParaRPr lang="ro-RO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28950" y="2234397"/>
            <a:ext cx="2261901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o-RO" b="1" dirty="0" smtClean="0"/>
              <a:t>Agent termic </a:t>
            </a:r>
            <a:r>
              <a:rPr lang="ro-RO" dirty="0" smtClean="0"/>
              <a:t>(abur)</a:t>
            </a:r>
            <a:endParaRPr lang="ro-RO" dirty="0"/>
          </a:p>
        </p:txBody>
      </p:sp>
      <p:sp>
        <p:nvSpPr>
          <p:cNvPr id="9" name="TextBox 8"/>
          <p:cNvSpPr txBox="1"/>
          <p:nvPr/>
        </p:nvSpPr>
        <p:spPr>
          <a:xfrm>
            <a:off x="628650" y="1963479"/>
            <a:ext cx="1967205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o-RO" b="1" dirty="0" smtClean="0"/>
              <a:t>Sursa de căldură</a:t>
            </a:r>
          </a:p>
          <a:p>
            <a:r>
              <a:rPr lang="ro-RO" b="1" dirty="0" smtClean="0"/>
              <a:t>Combustibil</a:t>
            </a:r>
          </a:p>
          <a:p>
            <a:r>
              <a:rPr lang="ro-RO" dirty="0" smtClean="0"/>
              <a:t>Benzină , cărbune</a:t>
            </a:r>
            <a:endParaRPr lang="ro-RO" dirty="0"/>
          </a:p>
        </p:txBody>
      </p:sp>
      <p:sp>
        <p:nvSpPr>
          <p:cNvPr id="10" name="TextBox 9"/>
          <p:cNvSpPr txBox="1"/>
          <p:nvPr/>
        </p:nvSpPr>
        <p:spPr>
          <a:xfrm>
            <a:off x="6119475" y="2234397"/>
            <a:ext cx="116474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o-RO" dirty="0" smtClean="0"/>
              <a:t>Produce </a:t>
            </a:r>
            <a:r>
              <a:rPr lang="ro-RO" b="1" dirty="0" smtClean="0"/>
              <a:t>L</a:t>
            </a:r>
            <a:endParaRPr lang="ro-RO" b="1" dirty="0"/>
          </a:p>
        </p:txBody>
      </p:sp>
      <p:cxnSp>
        <p:nvCxnSpPr>
          <p:cNvPr id="12" name="Straight Arrow Connector 11"/>
          <p:cNvCxnSpPr>
            <a:endCxn id="8" idx="1"/>
          </p:cNvCxnSpPr>
          <p:nvPr/>
        </p:nvCxnSpPr>
        <p:spPr>
          <a:xfrm>
            <a:off x="2554480" y="2419063"/>
            <a:ext cx="47447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10" idx="1"/>
          </p:cNvCxnSpPr>
          <p:nvPr/>
        </p:nvCxnSpPr>
        <p:spPr>
          <a:xfrm>
            <a:off x="5255379" y="2416485"/>
            <a:ext cx="864096" cy="25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73715" y="2874647"/>
            <a:ext cx="186301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o-RO" dirty="0" smtClean="0"/>
              <a:t>Structuri separate</a:t>
            </a:r>
            <a:endParaRPr lang="ro-RO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3496751" y="2585619"/>
            <a:ext cx="258986" cy="3011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2560211" y="2725426"/>
            <a:ext cx="284251" cy="1837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62" y="3427409"/>
            <a:ext cx="4101422" cy="3033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89" y="3427409"/>
            <a:ext cx="3851348" cy="300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80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1417"/>
            <a:ext cx="8330875" cy="969497"/>
          </a:xfrm>
        </p:spPr>
        <p:txBody>
          <a:bodyPr>
            <a:normAutofit/>
          </a:bodyPr>
          <a:lstStyle/>
          <a:p>
            <a:pPr algn="ctr"/>
            <a:r>
              <a:rPr lang="ro-RO" sz="2400" b="1" dirty="0" smtClean="0"/>
              <a:t>Motoare cu ardere externă versus motoare cu ardere internă</a:t>
            </a:r>
            <a:endParaRPr lang="ro-RO" sz="24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75466-5602-4F61-B79B-9333A1C681CE}" type="datetime1">
              <a:rPr lang="en-GB" smtClean="0"/>
              <a:pPr/>
              <a:t>11/01/2017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Valerica Baban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0F7E-92AC-43F3-AB33-89C71352290A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2843808" y="1036378"/>
            <a:ext cx="341946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o-RO" dirty="0" smtClean="0"/>
              <a:t>Motor termic cu </a:t>
            </a:r>
            <a:r>
              <a:rPr lang="ro-RO" b="1" dirty="0" smtClean="0"/>
              <a:t>ardere internă </a:t>
            </a:r>
            <a:endParaRPr lang="ro-RO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83568" y="1561837"/>
            <a:ext cx="7907179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o-RO" b="1" dirty="0" smtClean="0"/>
              <a:t>Sursa de căldură (combustibilul) este chiar fluidul care suferă procesul ciclic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o-RO" b="1" dirty="0" smtClean="0"/>
              <a:t>Procesele se produc în interiorul unei singure structuri care este cilindrul </a:t>
            </a:r>
          </a:p>
          <a:p>
            <a:pPr algn="ctr"/>
            <a:r>
              <a:rPr lang="ro-RO" b="1" dirty="0" smtClean="0"/>
              <a:t>motorului</a:t>
            </a:r>
          </a:p>
          <a:p>
            <a:endParaRPr lang="ro-RO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864" y="2881313"/>
            <a:ext cx="241935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139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836" y="130304"/>
            <a:ext cx="6377912" cy="850424"/>
          </a:xfrm>
        </p:spPr>
        <p:txBody>
          <a:bodyPr/>
          <a:lstStyle/>
          <a:p>
            <a:pPr algn="ctr"/>
            <a:r>
              <a:rPr lang="ro-RO" dirty="0" smtClean="0"/>
              <a:t>Motorul Otto - Istoric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BD1B-971A-4D0E-8762-6226A64D67DB}" type="datetime1">
              <a:rPr lang="en-GB" smtClean="0"/>
              <a:pPr/>
              <a:t>11/01/2017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/>
              <a:t>Valerica</a:t>
            </a:r>
            <a:r>
              <a:rPr lang="en-GB" dirty="0" smtClean="0"/>
              <a:t> </a:t>
            </a:r>
            <a:r>
              <a:rPr lang="en-GB" dirty="0" err="1" smtClean="0"/>
              <a:t>Baban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0F7E-92AC-43F3-AB33-89C71352290A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05767" y="1067052"/>
            <a:ext cx="58510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u="sng" dirty="0" smtClean="0"/>
              <a:t>Nicolaus August Otto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dirty="0" smtClean="0"/>
              <a:t>inginer german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dirty="0" smtClean="0"/>
              <a:t> N. Otto si Eugen Langen fondează 1864 prima companie care produce motoare cu ardere internă –Deutz în Koln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dirty="0" smtClean="0"/>
              <a:t>Cea mai mare companie de acest fel din Germania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dirty="0" smtClean="0"/>
              <a:t>1876 creează primul motor eficient cu ardere internă </a:t>
            </a:r>
          </a:p>
          <a:p>
            <a:r>
              <a:rPr lang="ro-RO" dirty="0" smtClean="0"/>
              <a:t> utilizănd ca şi combustibil un amestec de gaze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dirty="0" smtClean="0"/>
              <a:t>La această companie managementul era </a:t>
            </a:r>
          </a:p>
          <a:p>
            <a:r>
              <a:rPr lang="ro-RO" dirty="0" smtClean="0"/>
              <a:t>asigurat  de </a:t>
            </a:r>
            <a:r>
              <a:rPr lang="en-GB" b="1" u="sng" dirty="0" smtClean="0"/>
              <a:t>Gottlieb Daimler </a:t>
            </a:r>
            <a:r>
              <a:rPr lang="ro-RO" dirty="0" smtClean="0"/>
              <a:t>iar inginer sef era</a:t>
            </a:r>
          </a:p>
          <a:p>
            <a:r>
              <a:rPr lang="en-GB" dirty="0" smtClean="0"/>
              <a:t> </a:t>
            </a:r>
            <a:r>
              <a:rPr lang="en-GB" b="1" u="sng" dirty="0" smtClean="0"/>
              <a:t>Wilhelm Maybach</a:t>
            </a:r>
            <a:r>
              <a:rPr lang="ro-RO" b="1" dirty="0"/>
              <a:t> </a:t>
            </a:r>
            <a:r>
              <a:rPr lang="ro-RO" b="1" dirty="0" smtClean="0"/>
              <a:t>.</a:t>
            </a:r>
            <a:endParaRPr lang="ro-RO" b="1" u="sng" dirty="0" smtClean="0"/>
          </a:p>
        </p:txBody>
      </p:sp>
      <p:pic>
        <p:nvPicPr>
          <p:cNvPr id="2050" name="Picture 2" descr="Nicolaus-August-Ot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980728"/>
            <a:ext cx="1905000" cy="23762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88615" y="4111042"/>
            <a:ext cx="5159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dirty="0" smtClean="0"/>
              <a:t>G. Daimler şi W. Maybach părăsesc compania Deutz doarece isi propun să construiască motoare mici şi puternice care să funcţioneze pe orice mijloc de locomoţie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dirty="0" smtClean="0"/>
              <a:t>1890 este fondată Daimler Motors Corporation la Sttugart pe un teren la marginea oraşului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dirty="0" smtClean="0"/>
              <a:t>Construiesc motoare care să funcţioneze pe derivaţi ai petrolului (benzină, kerosen)</a:t>
            </a:r>
            <a:endParaRPr lang="en-GB" dirty="0"/>
          </a:p>
        </p:txBody>
      </p:sp>
      <p:pic>
        <p:nvPicPr>
          <p:cNvPr id="2052" name="Picture 4" descr="Black and white portrait of a grey haired man with a bea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5467" y="4243882"/>
            <a:ext cx="1298505" cy="1800200"/>
          </a:xfrm>
          <a:prstGeom prst="rect">
            <a:avLst/>
          </a:prstGeom>
          <a:noFill/>
        </p:spPr>
      </p:pic>
      <p:pic>
        <p:nvPicPr>
          <p:cNvPr id="2054" name="Picture 6" descr="Black-and-white photo of a middle-aged man with a beard and moustach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1416" y="4265560"/>
            <a:ext cx="1372893" cy="177852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353972" y="3431105"/>
            <a:ext cx="866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N. Otto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14654" y="6134109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G. Daimler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707759" y="6081658"/>
            <a:ext cx="1336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W. Maybach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Aplicaţii ale principiilor I şi II ale termodinamicii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Ciclul Carnot – motorul termic ideal&amp;quot;&quot;/&gt;&lt;property id=&quot;20307&quot; value=&quot;257&quot;/&gt;&lt;/object&gt;&lt;object type=&quot;3&quot; unique_id=&quot;10050&quot;&gt;&lt;property id=&quot;20148&quot; value=&quot;5&quot;/&gt;&lt;property id=&quot;20300&quot; value=&quot;Slide 3 - &amp;quot;Motorul Otto - Istoric&amp;quot;&quot;/&gt;&lt;property id=&quot;20307&quot; value=&quot;258&quot;/&gt;&lt;/object&gt;&lt;object type=&quot;3&quot; unique_id=&quot;10051&quot;&gt;&lt;property id=&quot;20148&quot; value=&quot;5&quot;/&gt;&lt;property id=&quot;20300&quot; value=&quot;Slide 4 - &amp;quot;Motorul Otto - Istoric&amp;quot;&quot;/&gt;&lt;property id=&quot;20307&quot; value=&quot;259&quot;/&gt;&lt;/object&gt;&lt;object type=&quot;3&quot; unique_id=&quot;10052&quot;&gt;&lt;property id=&quot;20148&quot; value=&quot;5&quot;/&gt;&lt;property id=&quot;20300&quot; value=&quot;Slide 5 - &amp;quot;Motorul cu ardere internă în 4 timpi &amp;#x0D;&amp;#x0A;şi aprindere prin scânteie&amp;quot;&quot;/&gt;&lt;property id=&quot;20307&quot; value=&quot;262&quot;/&gt;&lt;/object&gt;&lt;object type=&quot;3&quot; unique_id=&quot;10053&quot;&gt;&lt;property id=&quot;20148&quot; value=&quot;5&quot;/&gt;&lt;property id=&quot;20300&quot; value=&quot;Slide 10 - &amp;quot;Motorul Otto – funcţionarea celor 4 cilindrii&amp;quot;&quot;/&gt;&lt;property id=&quot;20307&quot; value=&quot;261&quot;/&gt;&lt;/object&gt;&lt;object type=&quot;3&quot; unique_id=&quot;10054&quot;&gt;&lt;property id=&quot;20148&quot; value=&quot;5&quot;/&gt;&lt;property id=&quot;20300&quot; value=&quot;Slide 16 - &amp;quot;Bibliografie&amp;quot;&quot;/&gt;&lt;property id=&quot;20307&quot; value=&quot;260&quot;/&gt;&lt;/object&gt;&lt;object type=&quot;3&quot; unique_id=&quot;10091&quot;&gt;&lt;property id=&quot;20148&quot; value=&quot;5&quot;/&gt;&lt;property id=&quot;20300&quot; value=&quot;Slide 6 - &amp;quot;Timpii de funcţionare ai motorului Otto – Timpul 1&amp;quot;&quot;/&gt;&lt;property id=&quot;20307&quot; value=&quot;263&quot;/&gt;&lt;/object&gt;&lt;object type=&quot;3&quot; unique_id=&quot;10152&quot;&gt;&lt;property id=&quot;20148&quot; value=&quot;5&quot;/&gt;&lt;property id=&quot;20300&quot; value=&quot;Slide 7 - &amp;quot;Timpii de funcţionare ai motorului Otto – Timpul 1I&amp;quot;&quot;/&gt;&lt;property id=&quot;20307&quot; value=&quot;264&quot;/&gt;&lt;/object&gt;&lt;object type=&quot;3&quot; unique_id=&quot;10153&quot;&gt;&lt;property id=&quot;20148&quot; value=&quot;5&quot;/&gt;&lt;property id=&quot;20300&quot; value=&quot;Slide 8 - &amp;quot;Timpii de funcţionare ai motorului Otto – Timpul III&amp;quot;&quot;/&gt;&lt;property id=&quot;20307&quot; value=&quot;265&quot;/&gt;&lt;/object&gt;&lt;object type=&quot;3&quot; unique_id=&quot;10190&quot;&gt;&lt;property id=&quot;20148&quot; value=&quot;5&quot;/&gt;&lt;property id=&quot;20300&quot; value=&quot;Slide 9 - &amp;quot;Timpii de funcţionare ai motorului Otto – Timpul IV&amp;quot;&quot;/&gt;&lt;property id=&quot;20307&quot; value=&quot;266&quot;/&gt;&lt;/object&gt;&lt;object type=&quot;3&quot; unique_id=&quot;10230&quot;&gt;&lt;property id=&quot;20148&quot; value=&quot;5&quot;/&gt;&lt;property id=&quot;20300&quot; value=&quot;Slide 12 - &amp;quot;Calculul randamentului motorului Otto&amp;quot;&quot;/&gt;&lt;property id=&quot;20307&quot; value=&quot;267&quot;/&gt;&lt;/object&gt;&lt;object type=&quot;3&quot; unique_id=&quot;10343&quot;&gt;&lt;property id=&quot;20148&quot; value=&quot;5&quot;/&gt;&lt;property id=&quot;20300&quot; value=&quot;Slide 11&quot;/&gt;&lt;property id=&quot;20307&quot; value=&quot;268&quot;/&gt;&lt;/object&gt;&lt;object type=&quot;3&quot; unique_id=&quot;10344&quot;&gt;&lt;property id=&quot;20148&quot; value=&quot;5&quot;/&gt;&lt;property id=&quot;20300&quot; value=&quot;Slide 13 - &amp;quot;Randamentul efectiv al unui motor în practică &amp;quot;&quot;/&gt;&lt;property id=&quot;20307&quot; value=&quot;269&quot;/&gt;&lt;/object&gt;&lt;object type=&quot;3&quot; unique_id=&quot;10345&quot;&gt;&lt;property id=&quot;20148&quot; value=&quot;5&quot;/&gt;&lt;property id=&quot;20300&quot; value=&quot;Slide 14 - &amp;quot;Randamentul efectiv al unui motor în practică &amp;quot;&quot;/&gt;&lt;property id=&quot;20307&quot; value=&quot;270&quot;/&gt;&lt;/object&gt;&lt;object type=&quot;3&quot; unique_id=&quot;10499&quot;&gt;&lt;property id=&quot;20148&quot; value=&quot;5&quot;/&gt;&lt;property id=&quot;20300&quot; value=&quot;Slide 15 - &amp;quot;Intrebări ???&amp;quot;&quot;/&gt;&lt;property id=&quot;20307&quot; value=&quot;27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2700</TotalTime>
  <Words>1793</Words>
  <Application>Microsoft Office PowerPoint</Application>
  <PresentationFormat>On-screen Show (4:3)</PresentationFormat>
  <Paragraphs>308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Wingdings</vt:lpstr>
      <vt:lpstr>Office Theme</vt:lpstr>
      <vt:lpstr>Equation</vt:lpstr>
      <vt:lpstr>Aplicaţii ale principiilor I şi II ale termodinamicii</vt:lpstr>
      <vt:lpstr>Principiul I al termodinamicii</vt:lpstr>
      <vt:lpstr>Maşina termică monotermă</vt:lpstr>
      <vt:lpstr>Principiul II</vt:lpstr>
      <vt:lpstr>Ciclul Carnot  motorul termic ideal</vt:lpstr>
      <vt:lpstr>Motor</vt:lpstr>
      <vt:lpstr>Motoare cu ardere externă versus motoare cu ardere internă</vt:lpstr>
      <vt:lpstr>Motoare cu ardere externă versus motoare cu ardere internă</vt:lpstr>
      <vt:lpstr>Motorul Otto - Istoric</vt:lpstr>
      <vt:lpstr>Motorul Otto - Istoric</vt:lpstr>
      <vt:lpstr>Motorul cu ardere internă în 4 timpi  şi aprindere prin scânteie</vt:lpstr>
      <vt:lpstr>Timpii de funcţionare ai motorului Otto – Timpul 1</vt:lpstr>
      <vt:lpstr>Timpii de funcţionare ai motorului Otto – Timpul 2</vt:lpstr>
      <vt:lpstr>Timpii de funcţionare ai motorului Otto – Timpul 3</vt:lpstr>
      <vt:lpstr>Timpii de funcţionare ai motorului Otto – Timpul 4</vt:lpstr>
      <vt:lpstr>Motorul Otto – funcţionarea celor 4 cilindrii</vt:lpstr>
      <vt:lpstr>PowerPoint Presentation</vt:lpstr>
      <vt:lpstr>Calculul randamentului motorului Otto</vt:lpstr>
      <vt:lpstr>Randamentul efectiv al unui motor în practică </vt:lpstr>
      <vt:lpstr>Randamentul efectiv al unui motor în practică </vt:lpstr>
      <vt:lpstr>Intrebări ???</vt:lpstr>
      <vt:lpstr>Cum porneşte motorul ?</vt:lpstr>
      <vt:lpstr>Motorul Diesel</vt:lpstr>
      <vt:lpstr>Timpii de funcţionare ai motorului Diesel – Timpul I</vt:lpstr>
      <vt:lpstr>Timpii de funcţionare ai motorului Diesel – Timpul II</vt:lpstr>
      <vt:lpstr>Timpii de funcţionare ai motorului Diesel – Timpul III</vt:lpstr>
      <vt:lpstr>Timpii de funcţionare ai motorului Diesel – Timpul IV</vt:lpstr>
      <vt:lpstr>Diferenţă între Otto şi Diesel</vt:lpstr>
      <vt:lpstr>Randamentul motorului Diesel</vt:lpstr>
      <vt:lpstr>Randamentul Otto versus Diesel</vt:lpstr>
      <vt:lpstr>Bibliografie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Aplicaţii ale principiilor I şi II ale termodinamicii</dc:title>
  <dc:creator>vali</dc:creator>
  <cp:lastModifiedBy>Vali</cp:lastModifiedBy>
  <cp:revision>44</cp:revision>
  <dcterms:created xsi:type="dcterms:W3CDTF">2014-11-22T12:32:28Z</dcterms:created>
  <dcterms:modified xsi:type="dcterms:W3CDTF">2017-01-11T18:15:05Z</dcterms:modified>
</cp:coreProperties>
</file>